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7" r:id="rId2"/>
    <p:sldId id="548" r:id="rId3"/>
    <p:sldId id="599" r:id="rId4"/>
    <p:sldId id="578" r:id="rId5"/>
    <p:sldId id="579" r:id="rId6"/>
    <p:sldId id="597" r:id="rId7"/>
    <p:sldId id="580" r:id="rId8"/>
    <p:sldId id="581" r:id="rId9"/>
    <p:sldId id="582" r:id="rId10"/>
    <p:sldId id="602" r:id="rId11"/>
    <p:sldId id="583" r:id="rId12"/>
    <p:sldId id="584" r:id="rId13"/>
    <p:sldId id="603" r:id="rId14"/>
    <p:sldId id="601" r:id="rId15"/>
    <p:sldId id="585" r:id="rId16"/>
    <p:sldId id="586" r:id="rId17"/>
    <p:sldId id="598" r:id="rId18"/>
    <p:sldId id="587" r:id="rId19"/>
    <p:sldId id="588" r:id="rId20"/>
    <p:sldId id="589" r:id="rId21"/>
    <p:sldId id="590" r:id="rId22"/>
    <p:sldId id="591" r:id="rId23"/>
    <p:sldId id="592" r:id="rId24"/>
    <p:sldId id="604" r:id="rId25"/>
    <p:sldId id="600" r:id="rId26"/>
    <p:sldId id="596" r:id="rId27"/>
    <p:sldId id="593" r:id="rId28"/>
    <p:sldId id="594" r:id="rId29"/>
    <p:sldId id="553" r:id="rId3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600A"/>
    <a:srgbClr val="063E88"/>
    <a:srgbClr val="FC4F1E"/>
    <a:srgbClr val="084A8D"/>
    <a:srgbClr val="08498C"/>
    <a:srgbClr val="FEAE83"/>
    <a:srgbClr val="094C91"/>
    <a:srgbClr val="558ED5"/>
    <a:srgbClr val="E46C1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3" autoAdjust="0"/>
    <p:restoredTop sz="99602" autoAdjust="0"/>
  </p:normalViewPr>
  <p:slideViewPr>
    <p:cSldViewPr snapToGrid="0" snapToObjects="1">
      <p:cViewPr>
        <p:scale>
          <a:sx n="85" d="100"/>
          <a:sy n="85" d="100"/>
        </p:scale>
        <p:origin x="-612" y="-6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5" d="100"/>
          <a:sy n="95" d="100"/>
        </p:scale>
        <p:origin x="-1960" y="-11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A4FC389E-C777-564C-8435-7124C9D8412C}" type="datetime1">
              <a:rPr lang="en-US" smtClean="0"/>
              <a:pPr/>
              <a:t>5/15/2014</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C177339-2312-644E-BE43-E0A4D5AC02ED}" type="slidenum">
              <a:rPr lang="en-US" smtClean="0"/>
              <a:pPr/>
              <a:t>‹#›</a:t>
            </a:fld>
            <a:endParaRPr lang="en-US" dirty="0"/>
          </a:p>
        </p:txBody>
      </p:sp>
    </p:spTree>
    <p:extLst>
      <p:ext uri="{BB962C8B-B14F-4D97-AF65-F5344CB8AC3E}">
        <p14:creationId xmlns:p14="http://schemas.microsoft.com/office/powerpoint/2010/main" val="37780060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0DB78C0-E52B-9147-9B28-3186F2E037F5}" type="datetime1">
              <a:rPr lang="en-US" smtClean="0"/>
              <a:pPr/>
              <a:t>5/15/2014</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B784E45-C2AB-F942-96BB-18AA8612AF01}" type="slidenum">
              <a:rPr lang="en-US" smtClean="0"/>
              <a:pPr/>
              <a:t>‹#›</a:t>
            </a:fld>
            <a:endParaRPr lang="en-US" dirty="0"/>
          </a:p>
        </p:txBody>
      </p:sp>
    </p:spTree>
    <p:extLst>
      <p:ext uri="{BB962C8B-B14F-4D97-AF65-F5344CB8AC3E}">
        <p14:creationId xmlns:p14="http://schemas.microsoft.com/office/powerpoint/2010/main" val="10983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30588"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B069F4-7FE9-4708-891D-E3FC52746997}" type="slidenum">
              <a:rPr lang="en-US" smtClean="0">
                <a:solidFill>
                  <a:prstClr val="black"/>
                </a:solidFill>
                <a:latin typeface="Calibri"/>
              </a:rPr>
              <a:pPr/>
              <a:t>1</a:t>
            </a:fld>
            <a:endParaRPr lang="en-US" dirty="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84E45-C2AB-F942-96BB-18AA8612AF01}" type="slidenum">
              <a:rPr lang="en-US" smtClean="0"/>
              <a:pPr/>
              <a:t>2</a:t>
            </a:fld>
            <a:endParaRPr lang="en-US" dirty="0"/>
          </a:p>
        </p:txBody>
      </p:sp>
    </p:spTree>
    <p:extLst>
      <p:ext uri="{BB962C8B-B14F-4D97-AF65-F5344CB8AC3E}">
        <p14:creationId xmlns:p14="http://schemas.microsoft.com/office/powerpoint/2010/main" val="395335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84E45-C2AB-F942-96BB-18AA8612AF01}" type="slidenum">
              <a:rPr lang="en-US" smtClean="0"/>
              <a:pPr/>
              <a:t>29</a:t>
            </a:fld>
            <a:endParaRPr lang="en-US" dirty="0"/>
          </a:p>
        </p:txBody>
      </p:sp>
    </p:spTree>
    <p:extLst>
      <p:ext uri="{BB962C8B-B14F-4D97-AF65-F5344CB8AC3E}">
        <p14:creationId xmlns:p14="http://schemas.microsoft.com/office/powerpoint/2010/main" val="1669617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00264A"/>
            </a:gs>
            <a:gs pos="100000">
              <a:srgbClr val="00478B"/>
            </a:gs>
            <a:gs pos="50000">
              <a:schemeClr val="bg2"/>
            </a:gs>
          </a:gsLst>
          <a:lin ang="54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6972012" y="977715"/>
            <a:ext cx="184686" cy="369310"/>
          </a:xfrm>
          <a:prstGeom prst="rect">
            <a:avLst/>
          </a:prstGeom>
          <a:noFill/>
        </p:spPr>
        <p:txBody>
          <a:bodyPr wrap="none" lIns="91418" tIns="45709" rIns="91418" bIns="45709">
            <a:spAutoFit/>
          </a:bodyPr>
          <a:lstStyle/>
          <a:p>
            <a:pPr defTabSz="914293">
              <a:defRPr/>
            </a:pPr>
            <a:endParaRPr lang="en-US" dirty="0">
              <a:solidFill>
                <a:prstClr val="white"/>
              </a:solidFill>
              <a:latin typeface="Arial"/>
              <a:ea typeface="Arial" charset="0"/>
            </a:endParaRPr>
          </a:p>
        </p:txBody>
      </p:sp>
      <p:sp>
        <p:nvSpPr>
          <p:cNvPr id="9" name="TextBox 8"/>
          <p:cNvSpPr txBox="1"/>
          <p:nvPr userDrawn="1"/>
        </p:nvSpPr>
        <p:spPr>
          <a:xfrm>
            <a:off x="6972012" y="977715"/>
            <a:ext cx="184686" cy="369310"/>
          </a:xfrm>
          <a:prstGeom prst="rect">
            <a:avLst/>
          </a:prstGeom>
          <a:noFill/>
        </p:spPr>
        <p:txBody>
          <a:bodyPr wrap="none" lIns="91418" tIns="45709" rIns="91418" bIns="45709">
            <a:spAutoFit/>
          </a:bodyPr>
          <a:lstStyle/>
          <a:p>
            <a:pPr defTabSz="914293">
              <a:defRPr/>
            </a:pPr>
            <a:endParaRPr lang="en-US" dirty="0">
              <a:solidFill>
                <a:prstClr val="white"/>
              </a:solidFill>
              <a:latin typeface="Arial"/>
              <a:ea typeface="Arial" charset="0"/>
            </a:endParaRPr>
          </a:p>
        </p:txBody>
      </p:sp>
    </p:spTree>
    <p:extLst>
      <p:ext uri="{BB962C8B-B14F-4D97-AF65-F5344CB8AC3E}">
        <p14:creationId xmlns:p14="http://schemas.microsoft.com/office/powerpoint/2010/main" val="1975826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flipH="1">
            <a:off x="8686512" y="6514820"/>
            <a:ext cx="457488" cy="305360"/>
          </a:xfrm>
          <a:prstGeom prst="rect">
            <a:avLst/>
          </a:prstGeom>
        </p:spPr>
        <p:txBody>
          <a:bodyPr/>
          <a:lstStyle>
            <a:lvl1pPr>
              <a:defRPr/>
            </a:lvl1pPr>
          </a:lstStyle>
          <a:p>
            <a:fld id="{C6077FB9-4BC3-4E35-85F6-5027231443C4}" type="slidenum">
              <a:rPr lang="en-US" smtClean="0">
                <a:latin typeface="Arial"/>
              </a:rPr>
              <a:pPr/>
              <a:t>‹#›</a:t>
            </a:fld>
            <a:endParaRPr lang="en-US" dirty="0">
              <a:latin typeface="Arial"/>
            </a:endParaRPr>
          </a:p>
        </p:txBody>
      </p:sp>
      <p:sp>
        <p:nvSpPr>
          <p:cNvPr id="3" name="Title 1"/>
          <p:cNvSpPr>
            <a:spLocks noGrp="1"/>
          </p:cNvSpPr>
          <p:nvPr>
            <p:ph type="title"/>
          </p:nvPr>
        </p:nvSpPr>
        <p:spPr>
          <a:xfrm>
            <a:off x="1219490" y="268942"/>
            <a:ext cx="7467023" cy="53227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59247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490" y="305361"/>
            <a:ext cx="7467023" cy="53227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490" y="1599641"/>
            <a:ext cx="8229023" cy="4527176"/>
          </a:xfrm>
          <a:prstGeom prst="rect">
            <a:avLst/>
          </a:prstGeom>
        </p:spPr>
        <p:txBody>
          <a:bodyPr vert="horz" lIns="82048" tIns="41025" rIns="82048" bIns="4102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flipH="1">
            <a:off x="8622725" y="6514820"/>
            <a:ext cx="457488" cy="305360"/>
          </a:xfrm>
          <a:prstGeom prst="rect">
            <a:avLst/>
          </a:prstGeom>
        </p:spPr>
        <p:txBody>
          <a:bodyPr/>
          <a:lstStyle>
            <a:lvl1pPr>
              <a:defRPr sz="1600">
                <a:latin typeface="Tahoma"/>
                <a:cs typeface="Tahoma"/>
              </a:defRPr>
            </a:lvl1pPr>
          </a:lstStyle>
          <a:p>
            <a:fld id="{C6077FB9-4BC3-4E35-85F6-5027231443C4}" type="slidenum">
              <a:rPr lang="en-US" smtClean="0"/>
              <a:pPr/>
              <a:t>‹#›</a:t>
            </a:fld>
            <a:endParaRPr lang="en-US" dirty="0"/>
          </a:p>
        </p:txBody>
      </p:sp>
    </p:spTree>
    <p:extLst>
      <p:ext uri="{BB962C8B-B14F-4D97-AF65-F5344CB8AC3E}">
        <p14:creationId xmlns:p14="http://schemas.microsoft.com/office/powerpoint/2010/main" val="3066655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56853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A95929-09F8-4D48-AF80-3FE814652B1B}" type="datetimeFigureOut">
              <a:rPr lang="en-US" smtClean="0"/>
              <a:pPr/>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FC021-5E14-47B9-9C27-56E1C159DC27}" type="slidenum">
              <a:rPr lang="en-US" smtClean="0"/>
              <a:pPr/>
              <a:t>‹#›</a:t>
            </a:fld>
            <a:endParaRPr lang="en-US" dirty="0"/>
          </a:p>
        </p:txBody>
      </p:sp>
    </p:spTree>
    <p:extLst>
      <p:ext uri="{BB962C8B-B14F-4D97-AF65-F5344CB8AC3E}">
        <p14:creationId xmlns:p14="http://schemas.microsoft.com/office/powerpoint/2010/main" val="413179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flip="none" rotWithShape="1">
          <a:gsLst>
            <a:gs pos="0">
              <a:srgbClr val="00264A"/>
            </a:gs>
            <a:gs pos="100000">
              <a:srgbClr val="00478B"/>
            </a:gs>
            <a:gs pos="50000">
              <a:schemeClr val="bg2"/>
            </a:gs>
          </a:gsLst>
          <a:lin ang="54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6972012" y="977715"/>
            <a:ext cx="184686" cy="369310"/>
          </a:xfrm>
          <a:prstGeom prst="rect">
            <a:avLst/>
          </a:prstGeom>
          <a:noFill/>
        </p:spPr>
        <p:txBody>
          <a:bodyPr wrap="none" lIns="91418" tIns="45709" rIns="91418" bIns="45709">
            <a:spAutoFit/>
          </a:bodyPr>
          <a:lstStyle/>
          <a:p>
            <a:pPr defTabSz="914293">
              <a:defRPr/>
            </a:pPr>
            <a:endParaRPr lang="en-US" dirty="0">
              <a:solidFill>
                <a:prstClr val="white"/>
              </a:solidFill>
              <a:latin typeface="Arial"/>
              <a:ea typeface="Arial" charset="0"/>
            </a:endParaRPr>
          </a:p>
        </p:txBody>
      </p:sp>
      <p:sp>
        <p:nvSpPr>
          <p:cNvPr id="9" name="TextBox 8"/>
          <p:cNvSpPr txBox="1"/>
          <p:nvPr userDrawn="1"/>
        </p:nvSpPr>
        <p:spPr>
          <a:xfrm>
            <a:off x="6972012" y="977715"/>
            <a:ext cx="184686" cy="369310"/>
          </a:xfrm>
          <a:prstGeom prst="rect">
            <a:avLst/>
          </a:prstGeom>
          <a:noFill/>
        </p:spPr>
        <p:txBody>
          <a:bodyPr wrap="none" lIns="91418" tIns="45709" rIns="91418" bIns="45709">
            <a:spAutoFit/>
          </a:bodyPr>
          <a:lstStyle/>
          <a:p>
            <a:pPr defTabSz="914293">
              <a:defRPr/>
            </a:pPr>
            <a:endParaRPr lang="en-US" dirty="0">
              <a:solidFill>
                <a:prstClr val="white"/>
              </a:solidFill>
              <a:latin typeface="Arial"/>
              <a:ea typeface="Arial" charset="0"/>
            </a:endParaRPr>
          </a:p>
        </p:txBody>
      </p:sp>
      <p:sp>
        <p:nvSpPr>
          <p:cNvPr id="4" name="Slide Number Placeholder 5"/>
          <p:cNvSpPr>
            <a:spLocks noGrp="1"/>
          </p:cNvSpPr>
          <p:nvPr>
            <p:ph type="sldNum" sz="quarter" idx="10"/>
          </p:nvPr>
        </p:nvSpPr>
        <p:spPr>
          <a:xfrm flipH="1">
            <a:off x="8617781" y="6507254"/>
            <a:ext cx="659194" cy="305360"/>
          </a:xfrm>
          <a:prstGeom prst="rect">
            <a:avLst/>
          </a:prstGeom>
        </p:spPr>
        <p:txBody>
          <a:bodyPr/>
          <a:lstStyle>
            <a:lvl1pPr>
              <a:defRPr/>
            </a:lvl1pPr>
          </a:lstStyle>
          <a:p>
            <a:fld id="{C6077FB9-4BC3-4E35-85F6-5027231443C4}"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148731078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19490" y="268942"/>
            <a:ext cx="7467023" cy="532279"/>
          </a:xfrm>
          <a:prstGeom prst="rect">
            <a:avLst/>
          </a:prstGeom>
        </p:spPr>
        <p:txBody>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533400" y="1066800"/>
            <a:ext cx="8077200" cy="5029200"/>
          </a:xfrm>
          <a:prstGeom prst="rect">
            <a:avLst/>
          </a:prstGeom>
        </p:spPr>
        <p:txBody>
          <a:bodyPr lIns="91418" tIns="45709" rIns="91418" bIns="45709"/>
          <a:lstStyle>
            <a:lvl1pPr>
              <a:buClr>
                <a:schemeClr val="accent6"/>
              </a:buClr>
              <a:buFont typeface="Wingdings" charset="2"/>
              <a:buChar char="§"/>
              <a:defRPr sz="2000"/>
            </a:lvl1pPr>
            <a:lvl2pPr>
              <a:buClr>
                <a:schemeClr val="accent6"/>
              </a:buClr>
              <a:defRPr sz="2000"/>
            </a:lvl2pPr>
            <a:lvl3pPr>
              <a:buClr>
                <a:schemeClr val="accent6"/>
              </a:buClr>
              <a:defRPr sz="2000"/>
            </a:lvl3pPr>
            <a:lvl4pPr>
              <a:buClr>
                <a:schemeClr val="accent6"/>
              </a:buClr>
              <a:defRPr sz="2000"/>
            </a:lvl4pPr>
            <a:lvl5pPr>
              <a:buClr>
                <a:schemeClr val="accent6"/>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flipH="1">
            <a:off x="8610600" y="6514820"/>
            <a:ext cx="704017" cy="305360"/>
          </a:xfrm>
          <a:prstGeom prst="rect">
            <a:avLst/>
          </a:prstGeom>
        </p:spPr>
        <p:txBody>
          <a:bodyPr/>
          <a:lstStyle>
            <a:lvl1pPr>
              <a:defRPr/>
            </a:lvl1pPr>
          </a:lstStyle>
          <a:p>
            <a:fld id="{C6077FB9-4BC3-4E35-85F6-5027231443C4}"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419682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19490" y="268942"/>
            <a:ext cx="7467023" cy="532279"/>
          </a:xfrm>
          <a:prstGeom prst="rect">
            <a:avLst/>
          </a:prstGeom>
        </p:spPr>
        <p:txBody>
          <a:bodyPr/>
          <a:lstStyle/>
          <a:p>
            <a:r>
              <a:rPr lang="en-US" smtClean="0"/>
              <a:t>Click to edit Master title style</a:t>
            </a:r>
            <a:endParaRPr lang="en-US"/>
          </a:p>
        </p:txBody>
      </p:sp>
      <p:sp>
        <p:nvSpPr>
          <p:cNvPr id="4" name="Text Placeholder 2"/>
          <p:cNvSpPr>
            <a:spLocks noGrp="1"/>
          </p:cNvSpPr>
          <p:nvPr>
            <p:ph type="body" idx="1"/>
          </p:nvPr>
        </p:nvSpPr>
        <p:spPr>
          <a:xfrm>
            <a:off x="457201" y="1036638"/>
            <a:ext cx="4040188" cy="639762"/>
          </a:xfrm>
          <a:prstGeom prst="rect">
            <a:avLst/>
          </a:prstGeom>
        </p:spPr>
        <p:txBody>
          <a:bodyPr lIns="91418" tIns="45709" rIns="91418" bIns="45709" anchor="b"/>
          <a:lstStyle>
            <a:lvl1pPr marL="0" indent="0">
              <a:buNone/>
              <a:defRPr sz="20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5" name="Content Placeholder 3"/>
          <p:cNvSpPr>
            <a:spLocks noGrp="1"/>
          </p:cNvSpPr>
          <p:nvPr>
            <p:ph sz="half" idx="2"/>
          </p:nvPr>
        </p:nvSpPr>
        <p:spPr>
          <a:xfrm>
            <a:off x="457201" y="1676400"/>
            <a:ext cx="4040188" cy="4495800"/>
          </a:xfrm>
          <a:prstGeom prst="rect">
            <a:avLst/>
          </a:prstGeom>
        </p:spPr>
        <p:txBody>
          <a:bodyPr lIns="91418" tIns="45709" rIns="91418" bIns="45709"/>
          <a:lstStyle>
            <a:lvl1pPr>
              <a:buClr>
                <a:schemeClr val="accent6"/>
              </a:buClr>
              <a:buFont typeface="Wingdings" charset="2"/>
              <a:buChar char="§"/>
              <a:defRPr sz="2000"/>
            </a:lvl1pPr>
            <a:lvl2pPr>
              <a:buClr>
                <a:schemeClr val="accent6"/>
              </a:buClr>
              <a:defRPr sz="1800"/>
            </a:lvl2pPr>
            <a:lvl3pPr>
              <a:buClr>
                <a:schemeClr val="accent6"/>
              </a:buClr>
              <a:defRPr sz="1700"/>
            </a:lvl3pPr>
            <a:lvl4pPr>
              <a:buClr>
                <a:schemeClr val="accent6"/>
              </a:buClr>
              <a:defRPr sz="1600"/>
            </a:lvl4pPr>
            <a:lvl5pPr>
              <a:buClr>
                <a:schemeClr val="accent6"/>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3"/>
          </p:nvPr>
        </p:nvSpPr>
        <p:spPr>
          <a:xfrm>
            <a:off x="4645027" y="990600"/>
            <a:ext cx="4041775" cy="639762"/>
          </a:xfrm>
          <a:prstGeom prst="rect">
            <a:avLst/>
          </a:prstGeom>
        </p:spPr>
        <p:txBody>
          <a:bodyPr lIns="91418" tIns="45709" rIns="91418" bIns="45709" anchor="b"/>
          <a:lstStyle>
            <a:lvl1pPr marL="0" indent="0">
              <a:buNone/>
              <a:defRPr sz="20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7" name="Content Placeholder 5"/>
          <p:cNvSpPr>
            <a:spLocks noGrp="1"/>
          </p:cNvSpPr>
          <p:nvPr>
            <p:ph sz="quarter" idx="4"/>
          </p:nvPr>
        </p:nvSpPr>
        <p:spPr>
          <a:xfrm>
            <a:off x="4645027" y="1676400"/>
            <a:ext cx="4041775" cy="4495800"/>
          </a:xfrm>
          <a:prstGeom prst="rect">
            <a:avLst/>
          </a:prstGeom>
        </p:spPr>
        <p:txBody>
          <a:bodyPr lIns="91418" tIns="45709" rIns="91418" bIns="45709"/>
          <a:lstStyle>
            <a:lvl1pPr>
              <a:buClr>
                <a:schemeClr val="accent6"/>
              </a:buClr>
              <a:buFont typeface="Wingdings" charset="2"/>
              <a:buChar char="§"/>
              <a:defRPr sz="2000"/>
            </a:lvl1pPr>
            <a:lvl2pPr>
              <a:buClr>
                <a:schemeClr val="accent6"/>
              </a:buClr>
              <a:defRPr sz="1800"/>
            </a:lvl2pPr>
            <a:lvl3pPr>
              <a:buClr>
                <a:schemeClr val="accent6"/>
              </a:buClr>
              <a:defRPr sz="1700"/>
            </a:lvl3pPr>
            <a:lvl4pPr>
              <a:buClr>
                <a:schemeClr val="accent6"/>
              </a:buClr>
              <a:defRPr sz="1600"/>
            </a:lvl4pPr>
            <a:lvl5pPr>
              <a:buClr>
                <a:schemeClr val="accent6"/>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0"/>
          </p:nvPr>
        </p:nvSpPr>
        <p:spPr>
          <a:xfrm flipH="1">
            <a:off x="8686512" y="6514820"/>
            <a:ext cx="457488" cy="305360"/>
          </a:xfrm>
          <a:prstGeom prst="rect">
            <a:avLst/>
          </a:prstGeom>
        </p:spPr>
        <p:txBody>
          <a:bodyPr/>
          <a:lstStyle>
            <a:lvl1pPr>
              <a:defRPr/>
            </a:lvl1pPr>
          </a:lstStyle>
          <a:p>
            <a:fld id="{C6077FB9-4BC3-4E35-85F6-5027231443C4}"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406768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12" name="Rectangle 11"/>
          <p:cNvSpPr/>
          <p:nvPr userDrawn="1"/>
        </p:nvSpPr>
        <p:spPr>
          <a:xfrm>
            <a:off x="0" y="0"/>
            <a:ext cx="9144000" cy="837640"/>
          </a:xfrm>
          <a:prstGeom prst="rect">
            <a:avLst/>
          </a:prstGeom>
          <a:solidFill>
            <a:srgbClr val="0448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a:spLocks noChangeArrowheads="1"/>
          </p:cNvSpPr>
          <p:nvPr/>
        </p:nvSpPr>
        <p:spPr bwMode="auto">
          <a:xfrm>
            <a:off x="0" y="6264090"/>
            <a:ext cx="9144000" cy="609320"/>
          </a:xfrm>
          <a:prstGeom prst="rect">
            <a:avLst/>
          </a:prstGeom>
          <a:gradFill rotWithShape="1">
            <a:gsLst>
              <a:gs pos="0">
                <a:srgbClr val="5691C0"/>
              </a:gs>
              <a:gs pos="50000">
                <a:srgbClr val="005E9A"/>
              </a:gs>
              <a:gs pos="100000">
                <a:srgbClr val="0B2947"/>
              </a:gs>
            </a:gsLst>
            <a:lin ang="5400000"/>
          </a:gradFill>
          <a:ln w="9525">
            <a:solidFill>
              <a:srgbClr val="4A7EBB"/>
            </a:solidFill>
            <a:miter lim="800000"/>
            <a:headEnd/>
            <a:tailEnd/>
          </a:ln>
          <a:effectLst>
            <a:outerShdw dist="23000" dir="5400000" rotWithShape="0">
              <a:srgbClr val="808080">
                <a:alpha val="34998"/>
              </a:srgbClr>
            </a:outerShdw>
          </a:effectLst>
        </p:spPr>
        <p:txBody>
          <a:bodyPr lIns="91418" tIns="45709" rIns="91418" bIns="45709" anchor="ctr"/>
          <a:lstStyle/>
          <a:p>
            <a:pPr algn="ctr" defTabSz="914293">
              <a:defRPr/>
            </a:pPr>
            <a:endParaRPr lang="en-US" dirty="0">
              <a:solidFill>
                <a:prstClr val="white"/>
              </a:solidFill>
              <a:latin typeface="Arial"/>
            </a:endParaRPr>
          </a:p>
        </p:txBody>
      </p:sp>
      <p:sp>
        <p:nvSpPr>
          <p:cNvPr id="5" name="Footer Placeholder 4"/>
          <p:cNvSpPr txBox="1">
            <a:spLocks/>
          </p:cNvSpPr>
          <p:nvPr/>
        </p:nvSpPr>
        <p:spPr>
          <a:xfrm rot="16200000">
            <a:off x="7141460" y="4279757"/>
            <a:ext cx="2896721" cy="441614"/>
          </a:xfrm>
          <a:prstGeom prst="rect">
            <a:avLst/>
          </a:prstGeom>
        </p:spPr>
        <p:txBody>
          <a:bodyPr lIns="91418" tIns="45709" rIns="91418" bIns="45709" anchor="ctr"/>
          <a:lstStyle/>
          <a:p>
            <a:pPr algn="ctr" defTabSz="914293">
              <a:defRPr/>
            </a:pPr>
            <a:endParaRPr lang="en-US" sz="800" b="1" dirty="0">
              <a:solidFill>
                <a:srgbClr val="FF0000"/>
              </a:solidFill>
              <a:latin typeface="Calibri" charset="0"/>
              <a:ea typeface="Arial" charset="0"/>
            </a:endParaRPr>
          </a:p>
        </p:txBody>
      </p:sp>
      <p:sp>
        <p:nvSpPr>
          <p:cNvPr id="6" name="Rectangle 5"/>
          <p:cNvSpPr/>
          <p:nvPr/>
        </p:nvSpPr>
        <p:spPr>
          <a:xfrm>
            <a:off x="3238500" y="6451788"/>
            <a:ext cx="2667000" cy="215713"/>
          </a:xfrm>
          <a:prstGeom prst="rect">
            <a:avLst/>
          </a:prstGeom>
        </p:spPr>
        <p:txBody>
          <a:bodyPr lIns="91418" tIns="45709" rIns="91418" bIns="45709">
            <a:spAutoFit/>
          </a:bodyPr>
          <a:lstStyle/>
          <a:p>
            <a:pPr algn="ctr" defTabSz="914293">
              <a:defRPr/>
            </a:pPr>
            <a:r>
              <a:rPr lang="en-US" sz="800" i="1" dirty="0">
                <a:solidFill>
                  <a:prstClr val="white"/>
                </a:solidFill>
                <a:latin typeface="Arial"/>
              </a:rPr>
              <a:t>© 2009 Regulatory Fundamentals Group LLC</a:t>
            </a:r>
            <a:endParaRPr lang="en-US" sz="800" b="1" i="1" dirty="0">
              <a:solidFill>
                <a:prstClr val="white"/>
              </a:solidFill>
              <a:latin typeface="Calibri" pitchFamily="-111" charset="0"/>
            </a:endParaRPr>
          </a:p>
        </p:txBody>
      </p:sp>
      <p:sp>
        <p:nvSpPr>
          <p:cNvPr id="7" name="TextBox 6"/>
          <p:cNvSpPr txBox="1"/>
          <p:nvPr/>
        </p:nvSpPr>
        <p:spPr>
          <a:xfrm>
            <a:off x="152978" y="6401360"/>
            <a:ext cx="2437535" cy="229721"/>
          </a:xfrm>
          <a:prstGeom prst="rect">
            <a:avLst/>
          </a:prstGeom>
          <a:noFill/>
        </p:spPr>
        <p:txBody>
          <a:bodyPr lIns="91418" tIns="45709" rIns="91418" bIns="45709">
            <a:spAutoFit/>
          </a:bodyPr>
          <a:lstStyle/>
          <a:p>
            <a:pPr defTabSz="914293">
              <a:defRPr/>
            </a:pPr>
            <a:r>
              <a:rPr lang="en-US" sz="900" dirty="0">
                <a:solidFill>
                  <a:srgbClr val="FFFFFF"/>
                </a:solidFill>
                <a:latin typeface="BlairMdITC TT-Medium"/>
                <a:ea typeface="Arial" charset="0"/>
                <a:cs typeface="BlairMdITC TT-Medium"/>
              </a:rPr>
              <a:t>www.RegFG.COM</a:t>
            </a:r>
          </a:p>
        </p:txBody>
      </p:sp>
      <p:sp>
        <p:nvSpPr>
          <p:cNvPr id="9" name="Line 3"/>
          <p:cNvSpPr>
            <a:spLocks noChangeShapeType="1"/>
          </p:cNvSpPr>
          <p:nvPr/>
        </p:nvSpPr>
        <p:spPr bwMode="auto">
          <a:xfrm>
            <a:off x="0" y="914681"/>
            <a:ext cx="9144000" cy="0"/>
          </a:xfrm>
          <a:prstGeom prst="line">
            <a:avLst/>
          </a:prstGeom>
          <a:noFill/>
          <a:ln w="44450" cap="flat" cmpd="sng" algn="ctr">
            <a:solidFill>
              <a:schemeClr val="accent6">
                <a:lumMod val="75000"/>
              </a:schemeClr>
            </a:solidFill>
            <a:prstDash val="solid"/>
            <a:round/>
            <a:headEnd type="none" w="med" len="med"/>
            <a:tailEnd type="none" w="med" len="med"/>
          </a:ln>
        </p:spPr>
        <p:txBody>
          <a:bodyPr wrap="none" lIns="91418" tIns="45709" rIns="91418" bIns="45709" anchor="ctr"/>
          <a:lstStyle/>
          <a:p>
            <a:pPr defTabSz="914293">
              <a:defRPr/>
            </a:pPr>
            <a:endParaRPr lang="en-US" dirty="0">
              <a:solidFill>
                <a:prstClr val="black"/>
              </a:solidFill>
              <a:latin typeface="Arial"/>
              <a:cs typeface="Arial"/>
            </a:endParaRPr>
          </a:p>
        </p:txBody>
      </p:sp>
      <p:graphicFrame>
        <p:nvGraphicFramePr>
          <p:cNvPr id="10" name="Table 2"/>
          <p:cNvGraphicFramePr>
            <a:graphicFrameLocks noGrp="1"/>
          </p:cNvGraphicFramePr>
          <p:nvPr/>
        </p:nvGraphicFramePr>
        <p:xfrm>
          <a:off x="381000" y="1143001"/>
          <a:ext cx="8305800" cy="4876794"/>
        </p:xfrm>
        <a:graphic>
          <a:graphicData uri="http://schemas.openxmlformats.org/drawingml/2006/table">
            <a:tbl>
              <a:tblPr firstRow="1" bandRow="1">
                <a:tableStyleId>{69CF1AB2-1976-4502-BF36-3FF5EA218861}</a:tableStyleId>
              </a:tblPr>
              <a:tblGrid>
                <a:gridCol w="2286000"/>
                <a:gridCol w="6019800"/>
              </a:tblGrid>
              <a:tr h="541866">
                <a:tc>
                  <a:txBody>
                    <a:bodyPr/>
                    <a:lstStyle/>
                    <a:p>
                      <a:endParaRPr lang="en-US" sz="1100" dirty="0"/>
                    </a:p>
                  </a:txBody>
                  <a:tcPr anchor="ctr">
                    <a:noFill/>
                  </a:tcPr>
                </a:tc>
                <a:tc>
                  <a:txBody>
                    <a:bodyPr/>
                    <a:lstStyle/>
                    <a:p>
                      <a:endParaRPr lang="en-US" sz="1100" dirty="0"/>
                    </a:p>
                  </a:txBody>
                  <a:tcPr anchor="ctr">
                    <a:noFill/>
                  </a:tcPr>
                </a:tc>
              </a:tr>
              <a:tr h="541866">
                <a:tc>
                  <a:txBody>
                    <a:bodyPr/>
                    <a:lstStyle/>
                    <a:p>
                      <a:endParaRPr lang="en-US" sz="1100" dirty="0"/>
                    </a:p>
                  </a:txBody>
                  <a:tcPr anchor="ctr">
                    <a:noFill/>
                  </a:tcPr>
                </a:tc>
                <a:tc>
                  <a:txBody>
                    <a:bodyPr/>
                    <a:lstStyle/>
                    <a:p>
                      <a:endParaRPr lang="en-US" sz="1100" dirty="0"/>
                    </a:p>
                  </a:txBody>
                  <a:tcPr anchor="ctr">
                    <a:noFill/>
                  </a:tcPr>
                </a:tc>
              </a:tr>
              <a:tr h="541866">
                <a:tc>
                  <a:txBody>
                    <a:bodyPr/>
                    <a:lstStyle/>
                    <a:p>
                      <a:endParaRPr lang="en-US" sz="1100" dirty="0"/>
                    </a:p>
                  </a:txBody>
                  <a:tcPr anchor="ctr">
                    <a:noFill/>
                  </a:tcPr>
                </a:tc>
                <a:tc>
                  <a:txBody>
                    <a:bodyPr/>
                    <a:lstStyle/>
                    <a:p>
                      <a:endParaRPr lang="en-US" sz="1100" dirty="0"/>
                    </a:p>
                  </a:txBody>
                  <a:tcPr anchor="ctr">
                    <a:noFill/>
                  </a:tcPr>
                </a:tc>
              </a:tr>
              <a:tr h="541866">
                <a:tc>
                  <a:txBody>
                    <a:bodyPr/>
                    <a:lstStyle/>
                    <a:p>
                      <a:endParaRPr lang="en-US" sz="1100" dirty="0"/>
                    </a:p>
                  </a:txBody>
                  <a:tcPr anchor="ctr">
                    <a:noFill/>
                  </a:tcPr>
                </a:tc>
                <a:tc>
                  <a:txBody>
                    <a:bodyPr/>
                    <a:lstStyle/>
                    <a:p>
                      <a:endParaRPr lang="en-US" sz="1100" dirty="0"/>
                    </a:p>
                  </a:txBody>
                  <a:tcPr anchor="ctr">
                    <a:noFill/>
                  </a:tcPr>
                </a:tc>
              </a:tr>
              <a:tr h="541866">
                <a:tc>
                  <a:txBody>
                    <a:bodyPr/>
                    <a:lstStyle/>
                    <a:p>
                      <a:endParaRPr lang="en-US" sz="1100" dirty="0"/>
                    </a:p>
                  </a:txBody>
                  <a:tcPr anchor="ctr">
                    <a:noFill/>
                  </a:tcPr>
                </a:tc>
                <a:tc>
                  <a:txBody>
                    <a:bodyPr/>
                    <a:lstStyle/>
                    <a:p>
                      <a:endParaRPr lang="en-US" sz="1100" dirty="0"/>
                    </a:p>
                  </a:txBody>
                  <a:tcPr anchor="ctr">
                    <a:noFill/>
                  </a:tcPr>
                </a:tc>
              </a:tr>
              <a:tr h="541866">
                <a:tc>
                  <a:txBody>
                    <a:bodyPr/>
                    <a:lstStyle/>
                    <a:p>
                      <a:endParaRPr lang="en-US" sz="1100" dirty="0"/>
                    </a:p>
                  </a:txBody>
                  <a:tcPr anchor="ctr">
                    <a:noFill/>
                  </a:tcPr>
                </a:tc>
                <a:tc>
                  <a:txBody>
                    <a:bodyPr/>
                    <a:lstStyle/>
                    <a:p>
                      <a:endParaRPr lang="en-US" sz="1100" dirty="0"/>
                    </a:p>
                  </a:txBody>
                  <a:tcPr anchor="ctr">
                    <a:noFill/>
                  </a:tcPr>
                </a:tc>
              </a:tr>
              <a:tr h="541866">
                <a:tc>
                  <a:txBody>
                    <a:bodyPr/>
                    <a:lstStyle/>
                    <a:p>
                      <a:endParaRPr lang="en-US" sz="1100" dirty="0"/>
                    </a:p>
                  </a:txBody>
                  <a:tcPr anchor="ctr">
                    <a:noFill/>
                  </a:tcPr>
                </a:tc>
                <a:tc>
                  <a:txBody>
                    <a:bodyPr/>
                    <a:lstStyle/>
                    <a:p>
                      <a:endParaRPr lang="en-US" sz="1100" dirty="0"/>
                    </a:p>
                  </a:txBody>
                  <a:tcPr anchor="ctr">
                    <a:noFill/>
                  </a:tcPr>
                </a:tc>
              </a:tr>
              <a:tr h="541866">
                <a:tc>
                  <a:txBody>
                    <a:bodyPr/>
                    <a:lstStyle/>
                    <a:p>
                      <a:endParaRPr lang="en-US" sz="1100" dirty="0"/>
                    </a:p>
                  </a:txBody>
                  <a:tcPr anchor="ctr">
                    <a:noFill/>
                  </a:tcPr>
                </a:tc>
                <a:tc>
                  <a:txBody>
                    <a:bodyPr/>
                    <a:lstStyle/>
                    <a:p>
                      <a:endParaRPr lang="en-US" sz="1100" dirty="0"/>
                    </a:p>
                  </a:txBody>
                  <a:tcPr anchor="ctr">
                    <a:noFill/>
                  </a:tcPr>
                </a:tc>
              </a:tr>
              <a:tr h="541866">
                <a:tc>
                  <a:txBody>
                    <a:bodyPr/>
                    <a:lstStyle/>
                    <a:p>
                      <a:endParaRPr lang="en-US" sz="1100" dirty="0"/>
                    </a:p>
                  </a:txBody>
                  <a:tcPr anchor="ctr">
                    <a:noFill/>
                  </a:tcPr>
                </a:tc>
                <a:tc>
                  <a:txBody>
                    <a:bodyPr/>
                    <a:lstStyle/>
                    <a:p>
                      <a:endParaRPr lang="en-US" sz="1100" dirty="0"/>
                    </a:p>
                  </a:txBody>
                  <a:tcPr anchor="ctr">
                    <a:noFill/>
                  </a:tcPr>
                </a:tc>
              </a:tr>
            </a:tbl>
          </a:graphicData>
        </a:graphic>
      </p:graphicFrame>
      <p:sp>
        <p:nvSpPr>
          <p:cNvPr id="2" name="Title 1"/>
          <p:cNvSpPr>
            <a:spLocks noGrp="1"/>
          </p:cNvSpPr>
          <p:nvPr>
            <p:ph type="title"/>
          </p:nvPr>
        </p:nvSpPr>
        <p:spPr>
          <a:xfrm>
            <a:off x="1219490" y="268942"/>
            <a:ext cx="7467023" cy="532279"/>
          </a:xfrm>
          <a:prstGeom prst="rect">
            <a:avLst/>
          </a:prstGeom>
        </p:spPr>
        <p:txBody>
          <a:bodyPr/>
          <a:lstStyle/>
          <a:p>
            <a:r>
              <a:rPr lang="en-US" smtClean="0"/>
              <a:t>Click to edit Master title style</a:t>
            </a:r>
            <a:endParaRPr lang="en-US"/>
          </a:p>
        </p:txBody>
      </p:sp>
      <p:sp>
        <p:nvSpPr>
          <p:cNvPr id="11" name="Slide Number Placeholder 2"/>
          <p:cNvSpPr>
            <a:spLocks noGrp="1"/>
          </p:cNvSpPr>
          <p:nvPr>
            <p:ph type="sldNum" sz="quarter" idx="10"/>
          </p:nvPr>
        </p:nvSpPr>
        <p:spPr>
          <a:xfrm flipH="1">
            <a:off x="8305512" y="6362140"/>
            <a:ext cx="457488" cy="305360"/>
          </a:xfrm>
          <a:prstGeom prst="rect">
            <a:avLst/>
          </a:prstGeom>
        </p:spPr>
        <p:txBody>
          <a:bodyPr/>
          <a:lstStyle>
            <a:lvl1pPr>
              <a:defRPr smtClean="0"/>
            </a:lvl1pPr>
          </a:lstStyle>
          <a:p>
            <a:fld id="{C6077FB9-4BC3-4E35-85F6-5027231443C4}" type="slidenum">
              <a:rPr lang="en-US">
                <a:latin typeface="Arial"/>
              </a:rPr>
              <a:pPr/>
              <a:t>‹#›</a:t>
            </a:fld>
            <a:endParaRPr lang="en-US" dirty="0">
              <a:latin typeface="Arial"/>
            </a:endParaRPr>
          </a:p>
        </p:txBody>
      </p:sp>
    </p:spTree>
    <p:extLst>
      <p:ext uri="{BB962C8B-B14F-4D97-AF65-F5344CB8AC3E}">
        <p14:creationId xmlns:p14="http://schemas.microsoft.com/office/powerpoint/2010/main" val="134027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19490" y="268942"/>
            <a:ext cx="7467023" cy="532279"/>
          </a:xfrm>
          <a:prstGeom prst="rect">
            <a:avLst/>
          </a:prstGeo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flipH="1">
            <a:off x="8686225" y="6488580"/>
            <a:ext cx="457488" cy="305360"/>
          </a:xfrm>
          <a:prstGeom prst="rect">
            <a:avLst/>
          </a:prstGeom>
        </p:spPr>
        <p:txBody>
          <a:bodyPr/>
          <a:lstStyle>
            <a:lvl1pPr>
              <a:defRPr/>
            </a:lvl1pPr>
          </a:lstStyle>
          <a:p>
            <a:fld id="{C6077FB9-4BC3-4E35-85F6-5027231443C4}"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57769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19490" y="268942"/>
            <a:ext cx="7467023" cy="532279"/>
          </a:xfrm>
          <a:prstGeom prst="rect">
            <a:avLst/>
          </a:prstGeom>
        </p:spPr>
        <p:txBody>
          <a:bodyPr/>
          <a:lstStyle/>
          <a:p>
            <a:r>
              <a:rPr lang="en-US" smtClean="0"/>
              <a:t>Click to edit Master title style</a:t>
            </a:r>
            <a:endParaRPr lang="en-US"/>
          </a:p>
        </p:txBody>
      </p:sp>
      <p:sp>
        <p:nvSpPr>
          <p:cNvPr id="6" name="Text Placeholder 5"/>
          <p:cNvSpPr>
            <a:spLocks noGrp="1"/>
          </p:cNvSpPr>
          <p:nvPr>
            <p:ph type="body" sz="quarter" idx="11"/>
          </p:nvPr>
        </p:nvSpPr>
        <p:spPr>
          <a:xfrm>
            <a:off x="228600" y="1066800"/>
            <a:ext cx="2377440" cy="5029200"/>
          </a:xfrm>
          <a:prstGeom prst="rect">
            <a:avLst/>
          </a:prstGeom>
        </p:spPr>
        <p:txBody>
          <a:bodyPr vert="horz" lIns="91418" tIns="45709" rIns="91418" bIns="45709"/>
          <a:lstStyle>
            <a:lvl1pPr marL="0" indent="0">
              <a:buNone/>
              <a:defRPr sz="1000"/>
            </a:lvl1pPr>
          </a:lstStyle>
          <a:p>
            <a:pPr lvl="0"/>
            <a:r>
              <a:rPr lang="en-US" smtClean="0"/>
              <a:t>Click to edit Master text styles</a:t>
            </a:r>
          </a:p>
        </p:txBody>
      </p:sp>
      <p:sp>
        <p:nvSpPr>
          <p:cNvPr id="8" name="Text Placeholder 7"/>
          <p:cNvSpPr>
            <a:spLocks noGrp="1"/>
          </p:cNvSpPr>
          <p:nvPr>
            <p:ph type="body" sz="quarter" idx="12"/>
          </p:nvPr>
        </p:nvSpPr>
        <p:spPr>
          <a:xfrm>
            <a:off x="2667000" y="1066800"/>
            <a:ext cx="6248400" cy="5029200"/>
          </a:xfrm>
          <a:prstGeom prst="rect">
            <a:avLst/>
          </a:prstGeom>
        </p:spPr>
        <p:txBody>
          <a:bodyPr vert="horz" lIns="91418" tIns="45709" rIns="91418" bIns="45709"/>
          <a:lstStyle>
            <a:lvl1pPr>
              <a:buNone/>
              <a:defRPr sz="1000"/>
            </a:lvl1pPr>
          </a:lstStyle>
          <a:p>
            <a:pPr lvl="0"/>
            <a:r>
              <a:rPr lang="en-US" smtClean="0"/>
              <a:t>Click to edit Master text styles</a:t>
            </a:r>
          </a:p>
        </p:txBody>
      </p:sp>
      <p:sp>
        <p:nvSpPr>
          <p:cNvPr id="5" name="Slide Number Placeholder 5"/>
          <p:cNvSpPr>
            <a:spLocks noGrp="1"/>
          </p:cNvSpPr>
          <p:nvPr>
            <p:ph type="sldNum" sz="quarter" idx="13"/>
          </p:nvPr>
        </p:nvSpPr>
        <p:spPr>
          <a:xfrm flipH="1">
            <a:off x="8686512" y="6514820"/>
            <a:ext cx="457488" cy="305360"/>
          </a:xfrm>
          <a:prstGeom prst="rect">
            <a:avLst/>
          </a:prstGeom>
        </p:spPr>
        <p:txBody>
          <a:bodyPr/>
          <a:lstStyle>
            <a:lvl1pPr>
              <a:defRPr/>
            </a:lvl1pPr>
          </a:lstStyle>
          <a:p>
            <a:fld id="{C6077FB9-4BC3-4E35-85F6-5027231443C4}"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06333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19490" y="268942"/>
            <a:ext cx="7467023" cy="532279"/>
          </a:xfrm>
          <a:prstGeom prst="rect">
            <a:avLst/>
          </a:prstGeo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flipH="1">
            <a:off x="8305512" y="6362140"/>
            <a:ext cx="457488" cy="305360"/>
          </a:xfrm>
          <a:prstGeom prst="rect">
            <a:avLst/>
          </a:prstGeom>
        </p:spPr>
        <p:txBody>
          <a:bodyPr/>
          <a:lstStyle>
            <a:lvl1pPr>
              <a:defRPr/>
            </a:lvl1pPr>
          </a:lstStyle>
          <a:p>
            <a:fld id="{C6077FB9-4BC3-4E35-85F6-5027231443C4}"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499259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16" name="Rectangle 15"/>
          <p:cNvSpPr/>
          <p:nvPr userDrawn="1"/>
        </p:nvSpPr>
        <p:spPr>
          <a:xfrm>
            <a:off x="0" y="0"/>
            <a:ext cx="9144000" cy="837640"/>
          </a:xfrm>
          <a:prstGeom prst="rect">
            <a:avLst/>
          </a:prstGeom>
          <a:solidFill>
            <a:srgbClr val="0448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ooter Placeholder 4"/>
          <p:cNvSpPr txBox="1">
            <a:spLocks/>
          </p:cNvSpPr>
          <p:nvPr/>
        </p:nvSpPr>
        <p:spPr>
          <a:xfrm rot="16200000">
            <a:off x="7141460" y="4279757"/>
            <a:ext cx="2896721" cy="441614"/>
          </a:xfrm>
          <a:prstGeom prst="rect">
            <a:avLst/>
          </a:prstGeom>
        </p:spPr>
        <p:txBody>
          <a:bodyPr lIns="91418" tIns="45709" rIns="91418" bIns="45709" anchor="ctr"/>
          <a:lstStyle/>
          <a:p>
            <a:pPr algn="ctr" defTabSz="914293">
              <a:defRPr/>
            </a:pPr>
            <a:endParaRPr lang="en-US" sz="800" b="1" dirty="0">
              <a:solidFill>
                <a:srgbClr val="FF0000"/>
              </a:solidFill>
              <a:latin typeface="Calibri" charset="0"/>
              <a:ea typeface="Arial" charset="0"/>
            </a:endParaRPr>
          </a:p>
        </p:txBody>
      </p:sp>
      <p:sp>
        <p:nvSpPr>
          <p:cNvPr id="8" name="Line 3"/>
          <p:cNvSpPr>
            <a:spLocks noChangeShapeType="1"/>
          </p:cNvSpPr>
          <p:nvPr/>
        </p:nvSpPr>
        <p:spPr bwMode="auto">
          <a:xfrm>
            <a:off x="0" y="914681"/>
            <a:ext cx="9144000" cy="0"/>
          </a:xfrm>
          <a:prstGeom prst="line">
            <a:avLst/>
          </a:prstGeom>
          <a:noFill/>
          <a:ln w="44450" cap="flat" cmpd="sng" algn="ctr">
            <a:solidFill>
              <a:schemeClr val="accent6">
                <a:lumMod val="75000"/>
              </a:schemeClr>
            </a:solidFill>
            <a:prstDash val="solid"/>
            <a:round/>
            <a:headEnd type="none" w="med" len="med"/>
            <a:tailEnd type="none" w="med" len="med"/>
          </a:ln>
        </p:spPr>
        <p:txBody>
          <a:bodyPr wrap="none" lIns="91418" tIns="45709" rIns="91418" bIns="45709" anchor="ctr"/>
          <a:lstStyle/>
          <a:p>
            <a:pPr defTabSz="914293">
              <a:defRPr/>
            </a:pPr>
            <a:endParaRPr lang="en-US" dirty="0">
              <a:solidFill>
                <a:prstClr val="black"/>
              </a:solidFill>
              <a:latin typeface="Arial"/>
              <a:cs typeface="Arial"/>
            </a:endParaRPr>
          </a:p>
        </p:txBody>
      </p:sp>
      <p:sp>
        <p:nvSpPr>
          <p:cNvPr id="9" name="Date Placeholder 3"/>
          <p:cNvSpPr>
            <a:spLocks noGrp="1"/>
          </p:cNvSpPr>
          <p:nvPr>
            <p:ph type="dt" sz="half" idx="10"/>
          </p:nvPr>
        </p:nvSpPr>
        <p:spPr>
          <a:xfrm>
            <a:off x="457490" y="5639362"/>
            <a:ext cx="2971511" cy="501463"/>
          </a:xfrm>
          <a:prstGeom prst="rect">
            <a:avLst/>
          </a:prstGeom>
        </p:spPr>
        <p:txBody>
          <a:bodyPr vert="horz" wrap="square" lIns="91418" tIns="45709" rIns="91418" bIns="45709" numCol="1" anchor="t" anchorCtr="0" compatLnSpc="1">
            <a:prstTxWarp prst="textNoShape">
              <a:avLst/>
            </a:prstTxWarp>
          </a:bodyPr>
          <a:lstStyle>
            <a:lvl1pPr>
              <a:defRPr>
                <a:latin typeface="Arial" charset="0"/>
                <a:ea typeface="Arial" charset="0"/>
                <a:cs typeface="Arial" charset="0"/>
              </a:defRPr>
            </a:lvl1pPr>
          </a:lstStyle>
          <a:p>
            <a:pPr defTabSz="914293"/>
            <a:endParaRPr lang="en-US" dirty="0">
              <a:solidFill>
                <a:prstClr val="black"/>
              </a:solidFill>
            </a:endParaRPr>
          </a:p>
        </p:txBody>
      </p:sp>
      <p:sp>
        <p:nvSpPr>
          <p:cNvPr id="11" name="Slide Number Placeholder 5"/>
          <p:cNvSpPr>
            <a:spLocks noGrp="1"/>
          </p:cNvSpPr>
          <p:nvPr>
            <p:ph type="sldNum" sz="quarter" idx="12"/>
          </p:nvPr>
        </p:nvSpPr>
        <p:spPr>
          <a:xfrm flipH="1">
            <a:off x="8581884" y="6423786"/>
            <a:ext cx="457488" cy="305360"/>
          </a:xfrm>
          <a:prstGeom prst="rect">
            <a:avLst/>
          </a:prstGeom>
        </p:spPr>
        <p:txBody>
          <a:bodyPr/>
          <a:lstStyle>
            <a:lvl1pPr>
              <a:defRPr smtClean="0"/>
            </a:lvl1pPr>
          </a:lstStyle>
          <a:p>
            <a:fld id="{C6077FB9-4BC3-4E35-85F6-5027231443C4}" type="slidenum">
              <a:rPr lang="en-US">
                <a:latin typeface="Arial"/>
              </a:rPr>
              <a:pPr/>
              <a:t>‹#›</a:t>
            </a:fld>
            <a:endParaRPr lang="en-US" dirty="0">
              <a:latin typeface="Arial"/>
            </a:endParaRPr>
          </a:p>
        </p:txBody>
      </p:sp>
      <p:pic>
        <p:nvPicPr>
          <p:cNvPr id="13" name="Picture 2"/>
          <p:cNvPicPr>
            <a:picLocks noChangeAspect="1" noChangeArrowheads="1"/>
          </p:cNvPicPr>
          <p:nvPr userDrawn="1"/>
        </p:nvPicPr>
        <p:blipFill>
          <a:blip r:embed="rId2"/>
          <a:srcRect/>
          <a:stretch>
            <a:fillRect/>
          </a:stretch>
        </p:blipFill>
        <p:spPr bwMode="auto">
          <a:xfrm>
            <a:off x="152689" y="6264476"/>
            <a:ext cx="1472683" cy="515439"/>
          </a:xfrm>
          <a:prstGeom prst="rect">
            <a:avLst/>
          </a:prstGeom>
          <a:noFill/>
          <a:ln w="9525">
            <a:noFill/>
            <a:miter lim="800000"/>
            <a:headEnd/>
            <a:tailEnd/>
          </a:ln>
        </p:spPr>
      </p:pic>
      <p:sp>
        <p:nvSpPr>
          <p:cNvPr id="14" name="Title 1"/>
          <p:cNvSpPr>
            <a:spLocks noGrp="1"/>
          </p:cNvSpPr>
          <p:nvPr>
            <p:ph type="title"/>
          </p:nvPr>
        </p:nvSpPr>
        <p:spPr>
          <a:xfrm>
            <a:off x="1219490" y="268942"/>
            <a:ext cx="7467023" cy="532279"/>
          </a:xfrm>
          <a:prstGeom prst="rect">
            <a:avLst/>
          </a:prstGeom>
        </p:spPr>
        <p:txBody>
          <a:bodyPr/>
          <a:lstStyle/>
          <a:p>
            <a:r>
              <a:rPr lang="en-US" smtClean="0"/>
              <a:t>Click to edit Master title style</a:t>
            </a:r>
            <a:endParaRPr lang="en-US"/>
          </a:p>
        </p:txBody>
      </p:sp>
      <p:pic>
        <p:nvPicPr>
          <p:cNvPr id="15" name="Picture 14"/>
          <p:cNvPicPr>
            <a:picLocks noChangeAspect="1"/>
          </p:cNvPicPr>
          <p:nvPr userDrawn="1"/>
        </p:nvPicPr>
        <p:blipFill>
          <a:blip r:embed="rId3" cstate="print"/>
          <a:stretch>
            <a:fillRect/>
          </a:stretch>
        </p:blipFill>
        <p:spPr>
          <a:xfrm>
            <a:off x="7487661" y="6191451"/>
            <a:ext cx="1094223" cy="464670"/>
          </a:xfrm>
          <a:prstGeom prst="rect">
            <a:avLst/>
          </a:prstGeom>
        </p:spPr>
      </p:pic>
    </p:spTree>
    <p:extLst>
      <p:ext uri="{BB962C8B-B14F-4D97-AF65-F5344CB8AC3E}">
        <p14:creationId xmlns:p14="http://schemas.microsoft.com/office/powerpoint/2010/main" val="4217529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Placeholder 4"/>
          <p:cNvSpPr txBox="1">
            <a:spLocks/>
          </p:cNvSpPr>
          <p:nvPr/>
        </p:nvSpPr>
        <p:spPr>
          <a:xfrm rot="16200000">
            <a:off x="7141460" y="4279757"/>
            <a:ext cx="2896721" cy="441614"/>
          </a:xfrm>
          <a:prstGeom prst="rect">
            <a:avLst/>
          </a:prstGeom>
        </p:spPr>
        <p:txBody>
          <a:bodyPr lIns="91418" tIns="45709" rIns="91418" bIns="45709" anchor="ctr"/>
          <a:lstStyle/>
          <a:p>
            <a:pPr algn="ctr" defTabSz="914293">
              <a:defRPr/>
            </a:pPr>
            <a:endParaRPr lang="en-US" sz="800" b="1" dirty="0">
              <a:solidFill>
                <a:srgbClr val="FF0000"/>
              </a:solidFill>
              <a:latin typeface="Calibri" charset="0"/>
              <a:ea typeface="Arial" charset="0"/>
            </a:endParaRPr>
          </a:p>
        </p:txBody>
      </p:sp>
      <p:sp>
        <p:nvSpPr>
          <p:cNvPr id="16" name="Line 3"/>
          <p:cNvSpPr>
            <a:spLocks noChangeShapeType="1"/>
          </p:cNvSpPr>
          <p:nvPr/>
        </p:nvSpPr>
        <p:spPr bwMode="auto">
          <a:xfrm>
            <a:off x="0" y="914681"/>
            <a:ext cx="9144000" cy="0"/>
          </a:xfrm>
          <a:prstGeom prst="line">
            <a:avLst/>
          </a:prstGeom>
          <a:noFill/>
          <a:ln w="44450" cap="flat" cmpd="sng" algn="ctr">
            <a:solidFill>
              <a:schemeClr val="accent6">
                <a:lumMod val="75000"/>
              </a:schemeClr>
            </a:solidFill>
            <a:prstDash val="solid"/>
            <a:round/>
            <a:headEnd type="none" w="med" len="med"/>
            <a:tailEnd type="none" w="med" len="med"/>
          </a:ln>
        </p:spPr>
        <p:txBody>
          <a:bodyPr wrap="none" lIns="91418" tIns="45709" rIns="91418" bIns="45709" anchor="ctr"/>
          <a:lstStyle/>
          <a:p>
            <a:pPr defTabSz="914293">
              <a:defRPr/>
            </a:pPr>
            <a:endParaRPr lang="en-US" dirty="0">
              <a:solidFill>
                <a:prstClr val="black"/>
              </a:solidFill>
              <a:latin typeface="Arial"/>
              <a:cs typeface="Arial"/>
            </a:endParaRPr>
          </a:p>
        </p:txBody>
      </p:sp>
      <p:sp>
        <p:nvSpPr>
          <p:cNvPr id="9" name="Rectangle 8"/>
          <p:cNvSpPr/>
          <p:nvPr userDrawn="1"/>
        </p:nvSpPr>
        <p:spPr>
          <a:xfrm>
            <a:off x="0" y="0"/>
            <a:ext cx="9144000" cy="837640"/>
          </a:xfrm>
          <a:prstGeom prst="rect">
            <a:avLst/>
          </a:prstGeom>
          <a:solidFill>
            <a:srgbClr val="0448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Placeholder 1"/>
          <p:cNvSpPr>
            <a:spLocks noGrp="1"/>
          </p:cNvSpPr>
          <p:nvPr>
            <p:ph type="title"/>
          </p:nvPr>
        </p:nvSpPr>
        <p:spPr bwMode="auto">
          <a:xfrm>
            <a:off x="1219490" y="268942"/>
            <a:ext cx="7467023" cy="532279"/>
          </a:xfrm>
          <a:prstGeom prst="rect">
            <a:avLst/>
          </a:prstGeom>
          <a:noFill/>
          <a:ln w="9525">
            <a:noFill/>
            <a:miter lim="800000"/>
            <a:headEnd/>
            <a:tailEnd/>
          </a:ln>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sp>
        <p:nvSpPr>
          <p:cNvPr id="10" name="Slide Number Placeholder 5"/>
          <p:cNvSpPr>
            <a:spLocks noGrp="1"/>
          </p:cNvSpPr>
          <p:nvPr>
            <p:ph type="sldNum" sz="quarter" idx="4"/>
          </p:nvPr>
        </p:nvSpPr>
        <p:spPr>
          <a:xfrm flipH="1">
            <a:off x="8810628" y="6505015"/>
            <a:ext cx="612588" cy="305360"/>
          </a:xfrm>
          <a:prstGeom prst="rect">
            <a:avLst/>
          </a:prstGeom>
        </p:spPr>
        <p:txBody>
          <a:bodyPr/>
          <a:lstStyle>
            <a:lvl1pPr>
              <a:defRPr>
                <a:latin typeface="Georgia"/>
                <a:cs typeface="Georgia"/>
              </a:defRPr>
            </a:lvl1pPr>
          </a:lstStyle>
          <a:p>
            <a:r>
              <a:rPr lang="en-US" dirty="0" smtClean="0"/>
              <a:t>1</a:t>
            </a:r>
            <a:endParaRPr lang="en-US" dirty="0"/>
          </a:p>
        </p:txBody>
      </p:sp>
      <p:sp>
        <p:nvSpPr>
          <p:cNvPr id="2" name="Footer Placeholder 1"/>
          <p:cNvSpPr>
            <a:spLocks noGrp="1"/>
          </p:cNvSpPr>
          <p:nvPr>
            <p:ph type="ftr" sz="quarter" idx="3"/>
          </p:nvPr>
        </p:nvSpPr>
        <p:spPr>
          <a:xfrm>
            <a:off x="152689" y="6356350"/>
            <a:ext cx="8991311" cy="365125"/>
          </a:xfrm>
          <a:prstGeom prst="rect">
            <a:avLst/>
          </a:prstGeom>
        </p:spPr>
        <p:txBody>
          <a:bodyPr vert="horz" lIns="91440" tIns="45720" rIns="91440" bIns="45720" rtlCol="0" anchor="ctr"/>
          <a:lstStyle>
            <a:lvl1pPr algn="l">
              <a:defRPr sz="1100" b="0">
                <a:solidFill>
                  <a:schemeClr val="tx1"/>
                </a:solidFill>
              </a:defRPr>
            </a:lvl1pPr>
          </a:lstStyle>
          <a:p>
            <a:endParaRPr lang="en-US" dirty="0"/>
          </a:p>
        </p:txBody>
      </p:sp>
      <p:pic>
        <p:nvPicPr>
          <p:cNvPr id="12" name="Picture 2"/>
          <p:cNvPicPr>
            <a:picLocks noChangeAspect="1" noChangeArrowheads="1"/>
          </p:cNvPicPr>
          <p:nvPr userDrawn="1"/>
        </p:nvPicPr>
        <p:blipFill>
          <a:blip r:embed="rId15"/>
          <a:srcRect/>
          <a:stretch>
            <a:fillRect/>
          </a:stretch>
        </p:blipFill>
        <p:spPr bwMode="auto">
          <a:xfrm>
            <a:off x="152689" y="6264476"/>
            <a:ext cx="1472683" cy="515439"/>
          </a:xfrm>
          <a:prstGeom prst="rect">
            <a:avLst/>
          </a:prstGeom>
          <a:noFill/>
          <a:ln w="9525">
            <a:noFill/>
            <a:miter lim="800000"/>
            <a:headEnd/>
            <a:tailEnd/>
          </a:ln>
        </p:spPr>
      </p:pic>
      <p:pic>
        <p:nvPicPr>
          <p:cNvPr id="13" name="Picture 12"/>
          <p:cNvPicPr>
            <a:picLocks noChangeAspect="1"/>
          </p:cNvPicPr>
          <p:nvPr userDrawn="1"/>
        </p:nvPicPr>
        <p:blipFill>
          <a:blip r:embed="rId16" cstate="print"/>
          <a:stretch>
            <a:fillRect/>
          </a:stretch>
        </p:blipFill>
        <p:spPr>
          <a:xfrm>
            <a:off x="7592290" y="6272680"/>
            <a:ext cx="1094223" cy="464670"/>
          </a:xfrm>
          <a:prstGeom prst="rect">
            <a:avLst/>
          </a:prstGeom>
        </p:spPr>
      </p:pic>
    </p:spTree>
    <p:extLst>
      <p:ext uri="{BB962C8B-B14F-4D97-AF65-F5344CB8AC3E}">
        <p14:creationId xmlns:p14="http://schemas.microsoft.com/office/powerpoint/2010/main" val="44896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dt="0"/>
  <p:txStyles>
    <p:titleStyle>
      <a:lvl1pPr algn="r" rtl="0" eaLnBrk="1" fontAlgn="base" hangingPunct="1">
        <a:spcBef>
          <a:spcPct val="0"/>
        </a:spcBef>
        <a:spcAft>
          <a:spcPct val="0"/>
        </a:spcAft>
        <a:defRPr sz="2400" kern="1200">
          <a:solidFill>
            <a:srgbClr val="FFFFFF"/>
          </a:solidFill>
          <a:latin typeface="+mj-lt"/>
          <a:ea typeface="ＭＳ Ｐゴシック" pitchFamily="-106" charset="-128"/>
          <a:cs typeface="ＭＳ Ｐゴシック" pitchFamily="-106" charset="-128"/>
        </a:defRPr>
      </a:lvl1pPr>
      <a:lvl2pPr algn="r" rtl="0" eaLnBrk="1" fontAlgn="base" hangingPunct="1">
        <a:spcBef>
          <a:spcPct val="0"/>
        </a:spcBef>
        <a:spcAft>
          <a:spcPct val="0"/>
        </a:spcAft>
        <a:defRPr sz="2400">
          <a:solidFill>
            <a:srgbClr val="FFFFFF"/>
          </a:solidFill>
          <a:latin typeface="Arial" charset="0"/>
          <a:ea typeface="ＭＳ Ｐゴシック" pitchFamily="-106" charset="-128"/>
          <a:cs typeface="ＭＳ Ｐゴシック" pitchFamily="-106" charset="-128"/>
        </a:defRPr>
      </a:lvl2pPr>
      <a:lvl3pPr algn="r" rtl="0" eaLnBrk="1" fontAlgn="base" hangingPunct="1">
        <a:spcBef>
          <a:spcPct val="0"/>
        </a:spcBef>
        <a:spcAft>
          <a:spcPct val="0"/>
        </a:spcAft>
        <a:defRPr sz="2400">
          <a:solidFill>
            <a:srgbClr val="FFFFFF"/>
          </a:solidFill>
          <a:latin typeface="Arial" charset="0"/>
          <a:ea typeface="ＭＳ Ｐゴシック" pitchFamily="-106" charset="-128"/>
          <a:cs typeface="ＭＳ Ｐゴシック" pitchFamily="-106" charset="-128"/>
        </a:defRPr>
      </a:lvl3pPr>
      <a:lvl4pPr algn="r" rtl="0" eaLnBrk="1" fontAlgn="base" hangingPunct="1">
        <a:spcBef>
          <a:spcPct val="0"/>
        </a:spcBef>
        <a:spcAft>
          <a:spcPct val="0"/>
        </a:spcAft>
        <a:defRPr sz="2400">
          <a:solidFill>
            <a:srgbClr val="FFFFFF"/>
          </a:solidFill>
          <a:latin typeface="Arial" charset="0"/>
          <a:ea typeface="ＭＳ Ｐゴシック" pitchFamily="-106" charset="-128"/>
          <a:cs typeface="ＭＳ Ｐゴシック" pitchFamily="-106" charset="-128"/>
        </a:defRPr>
      </a:lvl4pPr>
      <a:lvl5pPr algn="r" rtl="0" eaLnBrk="1" fontAlgn="base" hangingPunct="1">
        <a:spcBef>
          <a:spcPct val="0"/>
        </a:spcBef>
        <a:spcAft>
          <a:spcPct val="0"/>
        </a:spcAft>
        <a:defRPr sz="2400">
          <a:solidFill>
            <a:srgbClr val="FFFFFF"/>
          </a:solidFill>
          <a:latin typeface="Arial" charset="0"/>
          <a:ea typeface="ＭＳ Ｐゴシック" pitchFamily="-106" charset="-128"/>
          <a:cs typeface="ＭＳ Ｐゴシック" pitchFamily="-106" charset="-128"/>
        </a:defRPr>
      </a:lvl5pPr>
      <a:lvl6pPr marL="457092" algn="ctr" rtl="0" eaLnBrk="1" fontAlgn="base" hangingPunct="1">
        <a:spcBef>
          <a:spcPct val="0"/>
        </a:spcBef>
        <a:spcAft>
          <a:spcPct val="0"/>
        </a:spcAft>
        <a:defRPr sz="4400">
          <a:solidFill>
            <a:schemeClr val="tx1"/>
          </a:solidFill>
          <a:latin typeface="Calibri" pitchFamily="-106" charset="0"/>
        </a:defRPr>
      </a:lvl6pPr>
      <a:lvl7pPr marL="914186" algn="ctr" rtl="0" eaLnBrk="1" fontAlgn="base" hangingPunct="1">
        <a:spcBef>
          <a:spcPct val="0"/>
        </a:spcBef>
        <a:spcAft>
          <a:spcPct val="0"/>
        </a:spcAft>
        <a:defRPr sz="4400">
          <a:solidFill>
            <a:schemeClr val="tx1"/>
          </a:solidFill>
          <a:latin typeface="Calibri" pitchFamily="-106" charset="0"/>
        </a:defRPr>
      </a:lvl7pPr>
      <a:lvl8pPr marL="1371279" algn="ctr" rtl="0" eaLnBrk="1" fontAlgn="base" hangingPunct="1">
        <a:spcBef>
          <a:spcPct val="0"/>
        </a:spcBef>
        <a:spcAft>
          <a:spcPct val="0"/>
        </a:spcAft>
        <a:defRPr sz="4400">
          <a:solidFill>
            <a:schemeClr val="tx1"/>
          </a:solidFill>
          <a:latin typeface="Calibri" pitchFamily="-106" charset="0"/>
        </a:defRPr>
      </a:lvl8pPr>
      <a:lvl9pPr marL="1828373" algn="ctr" rtl="0" eaLnBrk="1" fontAlgn="base" hangingPunct="1">
        <a:spcBef>
          <a:spcPct val="0"/>
        </a:spcBef>
        <a:spcAft>
          <a:spcPct val="0"/>
        </a:spcAft>
        <a:defRPr sz="4400">
          <a:solidFill>
            <a:schemeClr val="tx1"/>
          </a:solidFill>
          <a:latin typeface="Calibri" pitchFamily="-106" charset="0"/>
        </a:defRPr>
      </a:lvl9pPr>
    </p:titleStyle>
    <p:bodyStyle>
      <a:lvl1pPr marL="341869" indent="-341869"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6" charset="-128"/>
          <a:cs typeface="ＭＳ Ｐゴシック" pitchFamily="-106" charset="-128"/>
        </a:defRPr>
      </a:lvl1pPr>
      <a:lvl2pPr marL="742143" indent="-284891"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2414" indent="-227914"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599665" indent="-227914"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6914" indent="-227914"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01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mailto:msimkin@securitiesregslawyer.com"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http://www.terranua.com/" TargetMode="External"/><Relationship Id="rId4" Type="http://schemas.openxmlformats.org/officeDocument/2006/relationships/hyperlink" Target="mailto:minferritauss@terranua.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extBox 9"/>
          <p:cNvSpPr txBox="1"/>
          <p:nvPr/>
        </p:nvSpPr>
        <p:spPr>
          <a:xfrm>
            <a:off x="521002" y="862846"/>
            <a:ext cx="184666" cy="369332"/>
          </a:xfrm>
          <a:prstGeom prst="rect">
            <a:avLst/>
          </a:prstGeom>
          <a:noFill/>
        </p:spPr>
        <p:txBody>
          <a:bodyPr wrap="none" rtlCol="0">
            <a:spAutoFit/>
          </a:bodyPr>
          <a:lstStyle/>
          <a:p>
            <a:endParaRPr lang="en-US" dirty="0"/>
          </a:p>
        </p:txBody>
      </p:sp>
      <p:sp>
        <p:nvSpPr>
          <p:cNvPr id="11" name="TextBox 10"/>
          <p:cNvSpPr txBox="1"/>
          <p:nvPr/>
        </p:nvSpPr>
        <p:spPr>
          <a:xfrm>
            <a:off x="2572450" y="3272304"/>
            <a:ext cx="184666" cy="369332"/>
          </a:xfrm>
          <a:prstGeom prst="rect">
            <a:avLst/>
          </a:prstGeom>
          <a:noFill/>
        </p:spPr>
        <p:txBody>
          <a:bodyPr wrap="none" rtlCol="0">
            <a:spAutoFit/>
          </a:bodyPr>
          <a:lstStyle/>
          <a:p>
            <a:endParaRPr lang="en-US" dirty="0"/>
          </a:p>
        </p:txBody>
      </p:sp>
      <p:sp>
        <p:nvSpPr>
          <p:cNvPr id="8" name="Title 7"/>
          <p:cNvSpPr>
            <a:spLocks noGrp="1"/>
          </p:cNvSpPr>
          <p:nvPr>
            <p:ph type="ctrTitle" idx="4294967295"/>
          </p:nvPr>
        </p:nvSpPr>
        <p:spPr>
          <a:xfrm>
            <a:off x="705668" y="1091032"/>
            <a:ext cx="7500470" cy="2550604"/>
          </a:xfrm>
          <a:prstGeom prst="rect">
            <a:avLst/>
          </a:prstGeom>
        </p:spPr>
        <p:txBody>
          <a:bodyPr/>
          <a:lstStyle/>
          <a:p>
            <a:pPr algn="ctr"/>
            <a:r>
              <a:rPr lang="en-US" b="1" dirty="0" smtClean="0">
                <a:solidFill>
                  <a:srgbClr val="084A8D"/>
                </a:solidFill>
              </a:rPr>
              <a:t/>
            </a:r>
            <a:br>
              <a:rPr lang="en-US" b="1" dirty="0" smtClean="0">
                <a:solidFill>
                  <a:srgbClr val="084A8D"/>
                </a:solidFill>
              </a:rPr>
            </a:br>
            <a:r>
              <a:rPr lang="en-US" b="1" dirty="0" smtClean="0">
                <a:solidFill>
                  <a:srgbClr val="084A8D"/>
                </a:solidFill>
              </a:rPr>
              <a:t/>
            </a:r>
            <a:br>
              <a:rPr lang="en-US" b="1" dirty="0" smtClean="0">
                <a:solidFill>
                  <a:srgbClr val="084A8D"/>
                </a:solidFill>
              </a:rPr>
            </a:br>
            <a:r>
              <a:rPr lang="en-US" b="1" dirty="0" smtClean="0">
                <a:solidFill>
                  <a:srgbClr val="084A8D"/>
                </a:solidFill>
              </a:rPr>
              <a:t/>
            </a:r>
            <a:br>
              <a:rPr lang="en-US" b="1" dirty="0" smtClean="0">
                <a:solidFill>
                  <a:srgbClr val="084A8D"/>
                </a:solidFill>
              </a:rPr>
            </a:br>
            <a:r>
              <a:rPr lang="en-US" b="1" dirty="0" smtClean="0">
                <a:solidFill>
                  <a:schemeClr val="bg2"/>
                </a:solidFill>
              </a:rPr>
              <a:t>      </a:t>
            </a:r>
            <a:r>
              <a:rPr lang="en-US" dirty="0" smtClean="0">
                <a:solidFill>
                  <a:schemeClr val="bg2"/>
                </a:solidFill>
              </a:rPr>
              <a:t>May 15, 2014</a:t>
            </a:r>
            <a:r>
              <a:rPr lang="en-US" dirty="0">
                <a:solidFill>
                  <a:schemeClr val="bg2"/>
                </a:solidFill>
              </a:rPr>
              <a:t> </a:t>
            </a:r>
            <a:r>
              <a:rPr lang="en-US" b="1" dirty="0">
                <a:solidFill>
                  <a:schemeClr val="bg2"/>
                </a:solidFill>
              </a:rPr>
              <a:t>	</a:t>
            </a:r>
            <a:r>
              <a:rPr lang="en-US" b="1" dirty="0">
                <a:solidFill>
                  <a:srgbClr val="084A8D"/>
                </a:solidFill>
              </a:rPr>
              <a:t/>
            </a:r>
            <a:br>
              <a:rPr lang="en-US" b="1" dirty="0">
                <a:solidFill>
                  <a:srgbClr val="084A8D"/>
                </a:solidFill>
              </a:rPr>
            </a:br>
            <a:endParaRPr lang="en-US" b="1" dirty="0">
              <a:solidFill>
                <a:srgbClr val="084A8D"/>
              </a:solidFill>
            </a:endParaRPr>
          </a:p>
        </p:txBody>
      </p:sp>
      <p:sp>
        <p:nvSpPr>
          <p:cNvPr id="2" name="TextBox 1"/>
          <p:cNvSpPr txBox="1"/>
          <p:nvPr/>
        </p:nvSpPr>
        <p:spPr>
          <a:xfrm>
            <a:off x="9467937" y="2809263"/>
            <a:ext cx="184666" cy="369332"/>
          </a:xfrm>
          <a:prstGeom prst="rect">
            <a:avLst/>
          </a:prstGeom>
          <a:noFill/>
        </p:spPr>
        <p:txBody>
          <a:bodyPr wrap="none" rtlCol="0">
            <a:spAutoFit/>
          </a:bodyPr>
          <a:lstStyle/>
          <a:p>
            <a:endParaRPr lang="en-US" dirty="0"/>
          </a:p>
        </p:txBody>
      </p:sp>
      <p:pic>
        <p:nvPicPr>
          <p:cNvPr id="1026" name="Picture 2"/>
          <p:cNvPicPr>
            <a:picLocks noChangeAspect="1" noChangeArrowheads="1"/>
          </p:cNvPicPr>
          <p:nvPr/>
        </p:nvPicPr>
        <p:blipFill>
          <a:blip r:embed="rId3"/>
          <a:srcRect/>
          <a:stretch>
            <a:fillRect/>
          </a:stretch>
        </p:blipFill>
        <p:spPr bwMode="auto">
          <a:xfrm>
            <a:off x="153011" y="5899243"/>
            <a:ext cx="2133711" cy="746799"/>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2757115" y="4571135"/>
            <a:ext cx="3875719" cy="714543"/>
          </a:xfrm>
          <a:prstGeom prst="rect">
            <a:avLst/>
          </a:prstGeom>
          <a:noFill/>
          <a:ln w="9525">
            <a:noFill/>
            <a:miter lim="800000"/>
            <a:headEnd/>
            <a:tailEnd/>
          </a:ln>
          <a:effectLst/>
        </p:spPr>
      </p:pic>
      <p:sp>
        <p:nvSpPr>
          <p:cNvPr id="12" name="TextBox 11"/>
          <p:cNvSpPr txBox="1"/>
          <p:nvPr/>
        </p:nvSpPr>
        <p:spPr>
          <a:xfrm>
            <a:off x="1281230" y="1429586"/>
            <a:ext cx="7493620" cy="523220"/>
          </a:xfrm>
          <a:prstGeom prst="rect">
            <a:avLst/>
          </a:prstGeom>
          <a:noFill/>
        </p:spPr>
        <p:txBody>
          <a:bodyPr wrap="square" rtlCol="0">
            <a:spAutoFit/>
          </a:bodyPr>
          <a:lstStyle/>
          <a:p>
            <a:r>
              <a:rPr lang="en-US" sz="2800" dirty="0" smtClean="0">
                <a:solidFill>
                  <a:schemeClr val="bg2"/>
                </a:solidFill>
              </a:rPr>
              <a:t>Suitability, Know Your Customer and You.</a:t>
            </a:r>
            <a:endParaRPr lang="en-US" sz="2800" dirty="0">
              <a:solidFill>
                <a:schemeClr val="bg2"/>
              </a:solidFill>
            </a:endParaRPr>
          </a:p>
        </p:txBody>
      </p:sp>
      <p:pic>
        <p:nvPicPr>
          <p:cNvPr id="13" name="Picture 12"/>
          <p:cNvPicPr>
            <a:picLocks noChangeAspect="1"/>
          </p:cNvPicPr>
          <p:nvPr/>
        </p:nvPicPr>
        <p:blipFill>
          <a:blip r:embed="rId5" cstate="print"/>
          <a:stretch>
            <a:fillRect/>
          </a:stretch>
        </p:blipFill>
        <p:spPr>
          <a:xfrm>
            <a:off x="7162097" y="5732060"/>
            <a:ext cx="1758591" cy="746799"/>
          </a:xfrm>
          <a:prstGeom prst="rect">
            <a:avLst/>
          </a:prstGeom>
        </p:spPr>
      </p:pic>
    </p:spTree>
    <p:extLst>
      <p:ext uri="{BB962C8B-B14F-4D97-AF65-F5344CB8AC3E}">
        <p14:creationId xmlns:p14="http://schemas.microsoft.com/office/powerpoint/2010/main" val="3242833640"/>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3816" y="305361"/>
            <a:ext cx="8552698" cy="532279"/>
          </a:xfrm>
        </p:spPr>
        <p:txBody>
          <a:bodyPr/>
          <a:lstStyle/>
          <a:p>
            <a:pPr algn="l"/>
            <a:r>
              <a:rPr lang="en-US" dirty="0" smtClean="0"/>
              <a:t>Recommendation</a:t>
            </a:r>
            <a:endParaRPr lang="en-US" dirty="0"/>
          </a:p>
        </p:txBody>
      </p:sp>
      <p:pic>
        <p:nvPicPr>
          <p:cNvPr id="8" name="Content Placeholder 7" descr="5784bwc.gif"/>
          <p:cNvPicPr>
            <a:picLocks noGrp="1" noChangeAspect="1"/>
          </p:cNvPicPr>
          <p:nvPr>
            <p:ph idx="1"/>
          </p:nvPr>
        </p:nvPicPr>
        <p:blipFill>
          <a:blip r:embed="rId2"/>
          <a:stretch>
            <a:fillRect/>
          </a:stretch>
        </p:blipFill>
        <p:spPr>
          <a:xfrm>
            <a:off x="2406339" y="1645366"/>
            <a:ext cx="4496265" cy="3557339"/>
          </a:xfrm>
        </p:spPr>
      </p:pic>
      <p:sp>
        <p:nvSpPr>
          <p:cNvPr id="5" name="Slide Number Placeholder 4"/>
          <p:cNvSpPr>
            <a:spLocks noGrp="1"/>
          </p:cNvSpPr>
          <p:nvPr>
            <p:ph type="sldNum" sz="quarter" idx="10"/>
          </p:nvPr>
        </p:nvSpPr>
        <p:spPr/>
        <p:txBody>
          <a:bodyPr/>
          <a:lstStyle/>
          <a:p>
            <a:fld id="{A70FC021-5E14-47B9-9C27-56E1C159DC27}"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185" y="1295400"/>
            <a:ext cx="8582799" cy="1200329"/>
          </a:xfrm>
          <a:prstGeom prst="rect">
            <a:avLst/>
          </a:prstGeom>
          <a:noFill/>
        </p:spPr>
        <p:txBody>
          <a:bodyPr wrap="none" rtlCol="0">
            <a:spAutoFit/>
          </a:bodyPr>
          <a:lstStyle/>
          <a:p>
            <a:r>
              <a:rPr lang="en-US" dirty="0" smtClean="0">
                <a:solidFill>
                  <a:schemeClr val="tx2"/>
                </a:solidFill>
              </a:rPr>
              <a:t>Implicit recommendations are recommendations triggering a suitability obligation</a:t>
            </a:r>
          </a:p>
          <a:p>
            <a:endParaRPr lang="en-US" dirty="0">
              <a:solidFill>
                <a:schemeClr val="tx2"/>
              </a:solidFill>
            </a:endParaRPr>
          </a:p>
          <a:p>
            <a:r>
              <a:rPr lang="en-US" dirty="0" smtClean="0">
                <a:solidFill>
                  <a:schemeClr val="tx2"/>
                </a:solidFill>
              </a:rPr>
              <a:t>Effecting a transaction pursuant to discretionary authority or without first </a:t>
            </a:r>
          </a:p>
          <a:p>
            <a:r>
              <a:rPr lang="en-US" dirty="0" smtClean="0">
                <a:solidFill>
                  <a:schemeClr val="tx2"/>
                </a:solidFill>
              </a:rPr>
              <a:t>informing the customer are implicit recommendations</a:t>
            </a:r>
            <a:endParaRPr lang="en-US" dirty="0">
              <a:solidFill>
                <a:schemeClr val="tx2"/>
              </a:solidFill>
            </a:endParaRPr>
          </a:p>
        </p:txBody>
      </p:sp>
      <p:sp>
        <p:nvSpPr>
          <p:cNvPr id="3" name="Title 1"/>
          <p:cNvSpPr>
            <a:spLocks noGrp="1"/>
          </p:cNvSpPr>
          <p:nvPr>
            <p:ph type="title"/>
          </p:nvPr>
        </p:nvSpPr>
        <p:spPr>
          <a:xfrm>
            <a:off x="0" y="624468"/>
            <a:ext cx="8686513" cy="213172"/>
          </a:xfrm>
        </p:spPr>
        <p:txBody>
          <a:bodyPr/>
          <a:lstStyle/>
          <a:p>
            <a:pPr algn="l"/>
            <a:r>
              <a:rPr lang="en-US" dirty="0" smtClean="0"/>
              <a:t>Implicit Recommendations</a:t>
            </a:r>
            <a:br>
              <a:rPr lang="en-US" dirty="0" smtClean="0"/>
            </a:br>
            <a:endParaRPr lang="en-IE" dirty="0" smtClean="0"/>
          </a:p>
        </p:txBody>
      </p:sp>
    </p:spTree>
    <p:extLst>
      <p:ext uri="{BB962C8B-B14F-4D97-AF65-F5344CB8AC3E}">
        <p14:creationId xmlns:p14="http://schemas.microsoft.com/office/powerpoint/2010/main" val="1317731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4648" y="1271217"/>
            <a:ext cx="7080785" cy="2308324"/>
          </a:xfrm>
          <a:prstGeom prst="rect">
            <a:avLst/>
          </a:prstGeom>
          <a:noFill/>
        </p:spPr>
        <p:txBody>
          <a:bodyPr wrap="none" rtlCol="0">
            <a:spAutoFit/>
          </a:bodyPr>
          <a:lstStyle/>
          <a:p>
            <a:r>
              <a:rPr lang="en-US" dirty="0" smtClean="0">
                <a:solidFill>
                  <a:schemeClr val="tx2"/>
                </a:solidFill>
              </a:rPr>
              <a:t>Investment Strategy</a:t>
            </a:r>
          </a:p>
          <a:p>
            <a:endParaRPr lang="en-US" dirty="0">
              <a:solidFill>
                <a:schemeClr val="tx2"/>
              </a:solidFill>
            </a:endParaRPr>
          </a:p>
          <a:p>
            <a:r>
              <a:rPr lang="en-US" dirty="0" smtClean="0">
                <a:solidFill>
                  <a:schemeClr val="tx2"/>
                </a:solidFill>
              </a:rPr>
              <a:t>Any strategy involving the purchase, sale or holding of a security</a:t>
            </a:r>
          </a:p>
          <a:p>
            <a:r>
              <a:rPr lang="en-US" dirty="0" smtClean="0">
                <a:solidFill>
                  <a:schemeClr val="tx2"/>
                </a:solidFill>
              </a:rPr>
              <a:t>includes: trade on margin, day trading, using a home equity loan to </a:t>
            </a:r>
          </a:p>
          <a:p>
            <a:r>
              <a:rPr lang="en-US" dirty="0" smtClean="0">
                <a:solidFill>
                  <a:schemeClr val="tx2"/>
                </a:solidFill>
              </a:rPr>
              <a:t>fund trading in securities</a:t>
            </a:r>
          </a:p>
          <a:p>
            <a:endParaRPr lang="en-US" dirty="0">
              <a:solidFill>
                <a:schemeClr val="tx2"/>
              </a:solidFill>
            </a:endParaRPr>
          </a:p>
          <a:p>
            <a:r>
              <a:rPr lang="en-US" dirty="0" smtClean="0">
                <a:solidFill>
                  <a:schemeClr val="tx2"/>
                </a:solidFill>
              </a:rPr>
              <a:t>Includes a mix of strategies that include trading in securities– e.g. </a:t>
            </a:r>
          </a:p>
          <a:p>
            <a:r>
              <a:rPr lang="en-US" dirty="0" smtClean="0">
                <a:solidFill>
                  <a:schemeClr val="tx2"/>
                </a:solidFill>
              </a:rPr>
              <a:t>buy a futures and sell a security</a:t>
            </a:r>
            <a:endParaRPr lang="en-US" dirty="0">
              <a:solidFill>
                <a:schemeClr val="tx2"/>
              </a:solidFill>
            </a:endParaRPr>
          </a:p>
        </p:txBody>
      </p:sp>
      <p:sp>
        <p:nvSpPr>
          <p:cNvPr id="4" name="Title 1"/>
          <p:cNvSpPr>
            <a:spLocks noGrp="1"/>
          </p:cNvSpPr>
          <p:nvPr>
            <p:ph type="title"/>
          </p:nvPr>
        </p:nvSpPr>
        <p:spPr>
          <a:xfrm>
            <a:off x="0" y="624468"/>
            <a:ext cx="8686513" cy="213172"/>
          </a:xfrm>
        </p:spPr>
        <p:txBody>
          <a:bodyPr/>
          <a:lstStyle/>
          <a:p>
            <a:pPr algn="l"/>
            <a:r>
              <a:rPr lang="en-US" dirty="0" smtClean="0"/>
              <a:t>Investment Strategies</a:t>
            </a:r>
            <a:br>
              <a:rPr lang="en-US" dirty="0" smtClean="0"/>
            </a:br>
            <a:endParaRPr lang="en-IE" dirty="0" smtClean="0"/>
          </a:p>
        </p:txBody>
      </p:sp>
    </p:spTree>
    <p:extLst>
      <p:ext uri="{BB962C8B-B14F-4D97-AF65-F5344CB8AC3E}">
        <p14:creationId xmlns:p14="http://schemas.microsoft.com/office/powerpoint/2010/main" val="779143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966" y="305361"/>
            <a:ext cx="8541547" cy="532279"/>
          </a:xfrm>
        </p:spPr>
        <p:txBody>
          <a:bodyPr/>
          <a:lstStyle/>
          <a:p>
            <a:pPr algn="l"/>
            <a:r>
              <a:rPr lang="en-US" dirty="0" smtClean="0"/>
              <a:t>Investment Strategies</a:t>
            </a:r>
            <a:endParaRPr lang="en-US" dirty="0"/>
          </a:p>
        </p:txBody>
      </p:sp>
      <p:pic>
        <p:nvPicPr>
          <p:cNvPr id="5" name="Content Placeholder 4" descr="cartoon6614.png"/>
          <p:cNvPicPr>
            <a:picLocks noGrp="1" noChangeAspect="1"/>
          </p:cNvPicPr>
          <p:nvPr>
            <p:ph idx="1"/>
          </p:nvPr>
        </p:nvPicPr>
        <p:blipFill>
          <a:blip r:embed="rId2"/>
          <a:stretch>
            <a:fillRect/>
          </a:stretch>
        </p:blipFill>
        <p:spPr>
          <a:xfrm>
            <a:off x="2141034" y="1847598"/>
            <a:ext cx="4572000" cy="3429000"/>
          </a:xfrm>
        </p:spPr>
      </p:pic>
      <p:sp>
        <p:nvSpPr>
          <p:cNvPr id="2" name="Slide Number Placeholder 1"/>
          <p:cNvSpPr>
            <a:spLocks noGrp="1"/>
          </p:cNvSpPr>
          <p:nvPr>
            <p:ph type="sldNum" sz="quarter" idx="10"/>
          </p:nvPr>
        </p:nvSpPr>
        <p:spPr/>
        <p:txBody>
          <a:bodyPr/>
          <a:lstStyle/>
          <a:p>
            <a:fld id="{C6077FB9-4BC3-4E35-85F6-5027231443C4}" type="slidenum">
              <a:rPr lang="en-US" smtClean="0">
                <a:latin typeface="Arial"/>
              </a:rPr>
              <a:pPr/>
              <a:t>13</a:t>
            </a:fld>
            <a:endParaRPr lang="en-US" dirty="0">
              <a:latin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Investment Profile</a:t>
            </a:r>
            <a:br>
              <a:rPr lang="en-US" dirty="0" smtClean="0"/>
            </a:br>
            <a:r>
              <a:rPr lang="en-US" dirty="0"/>
              <a:t>	</a:t>
            </a:r>
            <a:r>
              <a:rPr lang="en-US" dirty="0" smtClean="0"/>
              <a:t>	</a:t>
            </a:r>
            <a:endParaRPr lang="en-US" dirty="0"/>
          </a:p>
        </p:txBody>
      </p:sp>
      <p:sp>
        <p:nvSpPr>
          <p:cNvPr id="3" name="Subtitle 2"/>
          <p:cNvSpPr>
            <a:spLocks noGrp="1"/>
          </p:cNvSpPr>
          <p:nvPr>
            <p:ph type="subTitle" idx="1"/>
          </p:nvPr>
        </p:nvSpPr>
        <p:spPr>
          <a:xfrm>
            <a:off x="1059366" y="1254124"/>
            <a:ext cx="6400800" cy="2916431"/>
          </a:xfrm>
        </p:spPr>
        <p:txBody>
          <a:bodyPr>
            <a:normAutofit fontScale="25000" lnSpcReduction="20000"/>
          </a:bodyPr>
          <a:lstStyle/>
          <a:p>
            <a:pPr algn="l">
              <a:lnSpc>
                <a:spcPct val="120000"/>
              </a:lnSpc>
              <a:buFont typeface="Arial" pitchFamily="34" charset="0"/>
              <a:buChar char="•"/>
            </a:pPr>
            <a:r>
              <a:rPr lang="en-US" sz="7200" dirty="0" smtClean="0">
                <a:solidFill>
                  <a:schemeClr val="tx2"/>
                </a:solidFill>
              </a:rPr>
              <a:t>Customer’s Age</a:t>
            </a:r>
          </a:p>
          <a:p>
            <a:pPr algn="l">
              <a:lnSpc>
                <a:spcPct val="120000"/>
              </a:lnSpc>
              <a:buFont typeface="Arial" pitchFamily="34" charset="0"/>
              <a:buChar char="•"/>
            </a:pPr>
            <a:r>
              <a:rPr lang="en-US" sz="7200" dirty="0" smtClean="0">
                <a:solidFill>
                  <a:schemeClr val="tx2"/>
                </a:solidFill>
              </a:rPr>
              <a:t>Other Investments</a:t>
            </a:r>
          </a:p>
          <a:p>
            <a:pPr algn="l">
              <a:lnSpc>
                <a:spcPct val="120000"/>
              </a:lnSpc>
              <a:buFont typeface="Arial" pitchFamily="34" charset="0"/>
              <a:buChar char="•"/>
            </a:pPr>
            <a:r>
              <a:rPr lang="en-US" sz="7200" dirty="0" smtClean="0">
                <a:solidFill>
                  <a:schemeClr val="tx2"/>
                </a:solidFill>
              </a:rPr>
              <a:t>Financial Situation and Needs</a:t>
            </a:r>
          </a:p>
          <a:p>
            <a:pPr algn="l">
              <a:lnSpc>
                <a:spcPct val="120000"/>
              </a:lnSpc>
              <a:buFont typeface="Arial" pitchFamily="34" charset="0"/>
              <a:buChar char="•"/>
            </a:pPr>
            <a:r>
              <a:rPr lang="en-US" sz="7200" dirty="0" smtClean="0">
                <a:solidFill>
                  <a:schemeClr val="tx2"/>
                </a:solidFill>
              </a:rPr>
              <a:t>Tax Status</a:t>
            </a:r>
          </a:p>
          <a:p>
            <a:pPr algn="l">
              <a:lnSpc>
                <a:spcPct val="120000"/>
              </a:lnSpc>
              <a:buFont typeface="Arial" pitchFamily="34" charset="0"/>
              <a:buChar char="•"/>
            </a:pPr>
            <a:r>
              <a:rPr lang="en-US" sz="7200" dirty="0" smtClean="0">
                <a:solidFill>
                  <a:schemeClr val="tx2"/>
                </a:solidFill>
              </a:rPr>
              <a:t>Investment Objectives</a:t>
            </a:r>
          </a:p>
          <a:p>
            <a:pPr algn="l">
              <a:lnSpc>
                <a:spcPct val="120000"/>
              </a:lnSpc>
              <a:buFont typeface="Arial" pitchFamily="34" charset="0"/>
              <a:buChar char="•"/>
            </a:pPr>
            <a:r>
              <a:rPr lang="en-US" sz="7200" dirty="0" smtClean="0">
                <a:solidFill>
                  <a:schemeClr val="tx2"/>
                </a:solidFill>
              </a:rPr>
              <a:t>Investment Experience</a:t>
            </a:r>
          </a:p>
          <a:p>
            <a:pPr algn="l">
              <a:lnSpc>
                <a:spcPct val="120000"/>
              </a:lnSpc>
              <a:buFont typeface="Arial" pitchFamily="34" charset="0"/>
              <a:buChar char="•"/>
            </a:pPr>
            <a:r>
              <a:rPr lang="en-US" sz="7200" dirty="0" smtClean="0">
                <a:solidFill>
                  <a:schemeClr val="tx2"/>
                </a:solidFill>
              </a:rPr>
              <a:t>Investment Time Horizon</a:t>
            </a:r>
          </a:p>
          <a:p>
            <a:pPr algn="l">
              <a:lnSpc>
                <a:spcPct val="120000"/>
              </a:lnSpc>
              <a:buFont typeface="Arial" pitchFamily="34" charset="0"/>
              <a:buChar char="•"/>
            </a:pPr>
            <a:r>
              <a:rPr lang="en-US" sz="7200" dirty="0" smtClean="0">
                <a:solidFill>
                  <a:schemeClr val="tx2"/>
                </a:solidFill>
              </a:rPr>
              <a:t>Liquidity Needs</a:t>
            </a:r>
          </a:p>
          <a:p>
            <a:pPr algn="l">
              <a:lnSpc>
                <a:spcPct val="120000"/>
              </a:lnSpc>
              <a:buFont typeface="Arial" pitchFamily="34" charset="0"/>
              <a:buChar char="•"/>
            </a:pPr>
            <a:r>
              <a:rPr lang="en-US" sz="7200" dirty="0" smtClean="0">
                <a:solidFill>
                  <a:schemeClr val="tx2"/>
                </a:solidFill>
              </a:rPr>
              <a:t>Risk Tolerance</a:t>
            </a:r>
          </a:p>
          <a:p>
            <a:pPr algn="l">
              <a:lnSpc>
                <a:spcPct val="120000"/>
              </a:lnSpc>
              <a:buFont typeface="Arial" pitchFamily="34" charset="0"/>
              <a:buChar char="•"/>
            </a:pPr>
            <a:r>
              <a:rPr lang="en-US" sz="7200" dirty="0" smtClean="0">
                <a:solidFill>
                  <a:schemeClr val="tx2"/>
                </a:solidFill>
              </a:rPr>
              <a:t>Information Investor Supplies</a:t>
            </a:r>
          </a:p>
          <a:p>
            <a:pPr>
              <a:lnSpc>
                <a:spcPct val="120000"/>
              </a:lnSpc>
            </a:pPr>
            <a:endParaRPr lang="en-US" dirty="0" smtClean="0">
              <a:solidFill>
                <a:schemeClr val="tx2"/>
              </a:solidFill>
            </a:endParaRPr>
          </a:p>
          <a:p>
            <a:pPr>
              <a:lnSpc>
                <a:spcPct val="120000"/>
              </a:lnSpc>
            </a:pPr>
            <a:endParaRPr lang="en-US" dirty="0">
              <a:solidFill>
                <a:schemeClr val="tx2"/>
              </a:solidFill>
            </a:endParaRPr>
          </a:p>
        </p:txBody>
      </p:sp>
      <p:sp>
        <p:nvSpPr>
          <p:cNvPr id="4" name="Title 1"/>
          <p:cNvSpPr txBox="1">
            <a:spLocks/>
          </p:cNvSpPr>
          <p:nvPr/>
        </p:nvSpPr>
        <p:spPr bwMode="auto">
          <a:xfrm>
            <a:off x="0" y="731054"/>
            <a:ext cx="8686513" cy="213172"/>
          </a:xfrm>
          <a:prstGeom prst="rect">
            <a:avLst/>
          </a:prstGeom>
          <a:noFill/>
          <a:ln w="9525">
            <a:noFill/>
            <a:miter lim="800000"/>
            <a:headEnd/>
            <a:tailEnd/>
          </a:ln>
        </p:spPr>
        <p:txBody>
          <a:bodyPr vert="horz" wrap="square" lIns="91418" tIns="45709" rIns="91418" bIns="45709"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mj-lt"/>
                <a:ea typeface="ＭＳ Ｐゴシック" pitchFamily="-106" charset="-128"/>
                <a:cs typeface="ＭＳ Ｐゴシック" pitchFamily="-106" charset="-128"/>
              </a:rPr>
              <a:t>Investment Profile</a:t>
            </a:r>
            <a:br>
              <a:rPr kumimoji="0" lang="en-US" sz="2400" b="0" i="0" u="none" strike="noStrike" kern="1200" cap="none" spc="0" normalizeH="0" baseline="0" noProof="0" dirty="0" smtClean="0">
                <a:ln>
                  <a:noFill/>
                </a:ln>
                <a:solidFill>
                  <a:srgbClr val="FFFFFF"/>
                </a:solidFill>
                <a:effectLst/>
                <a:uLnTx/>
                <a:uFillTx/>
                <a:latin typeface="+mj-lt"/>
                <a:ea typeface="ＭＳ Ｐゴシック" pitchFamily="-106" charset="-128"/>
                <a:cs typeface="ＭＳ Ｐゴシック" pitchFamily="-106" charset="-128"/>
              </a:rPr>
            </a:br>
            <a:endParaRPr kumimoji="0" lang="en-IE" sz="2400" b="0" i="0" u="none" strike="noStrike" kern="1200" cap="none" spc="0" normalizeH="0" baseline="0" noProof="0" dirty="0" smtClean="0">
              <a:ln>
                <a:noFill/>
              </a:ln>
              <a:solidFill>
                <a:srgbClr val="FFFFFF"/>
              </a:solidFill>
              <a:effectLst/>
              <a:uLnTx/>
              <a:uFillTx/>
              <a:latin typeface="+mj-lt"/>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792380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687" y="1140966"/>
            <a:ext cx="8377614" cy="2862322"/>
          </a:xfrm>
          <a:prstGeom prst="rect">
            <a:avLst/>
          </a:prstGeom>
          <a:noFill/>
        </p:spPr>
        <p:txBody>
          <a:bodyPr wrap="none" rtlCol="0">
            <a:spAutoFit/>
          </a:bodyPr>
          <a:lstStyle/>
          <a:p>
            <a:r>
              <a:rPr lang="en-US" dirty="0" smtClean="0">
                <a:solidFill>
                  <a:schemeClr val="tx2"/>
                </a:solidFill>
              </a:rPr>
              <a:t>The 3 tests of suitability</a:t>
            </a:r>
          </a:p>
          <a:p>
            <a:endParaRPr lang="en-US" dirty="0">
              <a:solidFill>
                <a:schemeClr val="tx2"/>
              </a:solidFill>
            </a:endParaRPr>
          </a:p>
          <a:p>
            <a:pPr marL="342900" indent="-342900">
              <a:buAutoNum type="arabicPeriod"/>
            </a:pPr>
            <a:r>
              <a:rPr lang="en-US" dirty="0" smtClean="0">
                <a:solidFill>
                  <a:schemeClr val="tx2"/>
                </a:solidFill>
              </a:rPr>
              <a:t>Reasonable basis</a:t>
            </a:r>
          </a:p>
          <a:p>
            <a:pPr marL="342900" indent="-342900">
              <a:buAutoNum type="arabicPeriod"/>
            </a:pPr>
            <a:endParaRPr lang="en-US" dirty="0">
              <a:solidFill>
                <a:schemeClr val="tx2"/>
              </a:solidFill>
            </a:endParaRPr>
          </a:p>
          <a:p>
            <a:pPr marL="342900" indent="-342900">
              <a:buAutoNum type="arabicPeriod"/>
            </a:pPr>
            <a:r>
              <a:rPr lang="en-US" dirty="0" smtClean="0">
                <a:solidFill>
                  <a:schemeClr val="tx2"/>
                </a:solidFill>
              </a:rPr>
              <a:t>Customer specific recommendation</a:t>
            </a:r>
          </a:p>
          <a:p>
            <a:pPr marL="342900" indent="-342900">
              <a:buAutoNum type="arabicPeriod"/>
            </a:pPr>
            <a:endParaRPr lang="en-US" dirty="0">
              <a:solidFill>
                <a:schemeClr val="tx2"/>
              </a:solidFill>
            </a:endParaRPr>
          </a:p>
          <a:p>
            <a:pPr marL="342900" indent="-342900">
              <a:buAutoNum type="arabicPeriod"/>
            </a:pPr>
            <a:r>
              <a:rPr lang="en-US" dirty="0" smtClean="0">
                <a:solidFill>
                  <a:schemeClr val="tx2"/>
                </a:solidFill>
              </a:rPr>
              <a:t>Quantitative suitability</a:t>
            </a:r>
          </a:p>
          <a:p>
            <a:pPr marL="342900" indent="-342900">
              <a:buAutoNum type="arabicPeriod"/>
            </a:pPr>
            <a:endParaRPr lang="en-US" dirty="0">
              <a:solidFill>
                <a:schemeClr val="tx2"/>
              </a:solidFill>
            </a:endParaRPr>
          </a:p>
          <a:p>
            <a:pPr marL="342900" indent="-342900">
              <a:buAutoNum type="arabicPeriod"/>
            </a:pPr>
            <a:r>
              <a:rPr lang="en-US" dirty="0" smtClean="0">
                <a:solidFill>
                  <a:schemeClr val="tx2"/>
                </a:solidFill>
              </a:rPr>
              <a:t>FINRA has stated a fourth test that the recommendation does not favor the </a:t>
            </a:r>
          </a:p>
          <a:p>
            <a:r>
              <a:rPr lang="en-US" dirty="0" smtClean="0">
                <a:solidFill>
                  <a:schemeClr val="tx2"/>
                </a:solidFill>
              </a:rPr>
              <a:t>broker over the customer</a:t>
            </a:r>
            <a:endParaRPr lang="en-US" dirty="0">
              <a:solidFill>
                <a:schemeClr val="tx2"/>
              </a:solidFill>
            </a:endParaRPr>
          </a:p>
        </p:txBody>
      </p:sp>
      <p:sp>
        <p:nvSpPr>
          <p:cNvPr id="3" name="Title 1"/>
          <p:cNvSpPr>
            <a:spLocks noGrp="1"/>
          </p:cNvSpPr>
          <p:nvPr>
            <p:ph type="title"/>
          </p:nvPr>
        </p:nvSpPr>
        <p:spPr>
          <a:xfrm>
            <a:off x="0" y="731054"/>
            <a:ext cx="8686513" cy="213172"/>
          </a:xfrm>
        </p:spPr>
        <p:txBody>
          <a:bodyPr/>
          <a:lstStyle/>
          <a:p>
            <a:pPr algn="l"/>
            <a:r>
              <a:rPr lang="en-US" dirty="0" smtClean="0"/>
              <a:t>The three Tests of Suitability</a:t>
            </a:r>
            <a:br>
              <a:rPr lang="en-US" dirty="0" smtClean="0"/>
            </a:br>
            <a:endParaRPr lang="en-IE" dirty="0" smtClean="0"/>
          </a:p>
        </p:txBody>
      </p:sp>
    </p:spTree>
    <p:extLst>
      <p:ext uri="{BB962C8B-B14F-4D97-AF65-F5344CB8AC3E}">
        <p14:creationId xmlns:p14="http://schemas.microsoft.com/office/powerpoint/2010/main" val="2822458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313" y="1211436"/>
            <a:ext cx="7231467" cy="3139321"/>
          </a:xfrm>
          <a:prstGeom prst="rect">
            <a:avLst/>
          </a:prstGeom>
          <a:noFill/>
        </p:spPr>
        <p:txBody>
          <a:bodyPr wrap="none" rtlCol="0">
            <a:spAutoFit/>
          </a:bodyPr>
          <a:lstStyle/>
          <a:p>
            <a:r>
              <a:rPr lang="en-US" dirty="0" smtClean="0">
                <a:solidFill>
                  <a:schemeClr val="tx2"/>
                </a:solidFill>
              </a:rPr>
              <a:t>Based upon reasonable due diligence has reasonable basis to </a:t>
            </a:r>
          </a:p>
          <a:p>
            <a:r>
              <a:rPr lang="en-US" dirty="0" smtClean="0">
                <a:solidFill>
                  <a:schemeClr val="tx2"/>
                </a:solidFill>
              </a:rPr>
              <a:t>believe that the security or investment strategy is suitable for at least </a:t>
            </a:r>
          </a:p>
          <a:p>
            <a:r>
              <a:rPr lang="en-US" dirty="0" smtClean="0">
                <a:solidFill>
                  <a:schemeClr val="tx2"/>
                </a:solidFill>
              </a:rPr>
              <a:t>some customers</a:t>
            </a:r>
          </a:p>
          <a:p>
            <a:endParaRPr lang="en-US" dirty="0" smtClean="0">
              <a:solidFill>
                <a:schemeClr val="tx2"/>
              </a:solidFill>
            </a:endParaRPr>
          </a:p>
          <a:p>
            <a:r>
              <a:rPr lang="en-US" dirty="0" smtClean="0">
                <a:solidFill>
                  <a:schemeClr val="tx2"/>
                </a:solidFill>
              </a:rPr>
              <a:t>Reasonable basis</a:t>
            </a:r>
          </a:p>
          <a:p>
            <a:r>
              <a:rPr lang="en-US" dirty="0" smtClean="0">
                <a:solidFill>
                  <a:schemeClr val="tx2"/>
                </a:solidFill>
              </a:rPr>
              <a:t>	the broker him/herself understands the security, </a:t>
            </a:r>
          </a:p>
          <a:p>
            <a:r>
              <a:rPr lang="en-US" dirty="0" smtClean="0">
                <a:solidFill>
                  <a:schemeClr val="tx2"/>
                </a:solidFill>
              </a:rPr>
              <a:t>	its risks and rewards</a:t>
            </a:r>
          </a:p>
          <a:p>
            <a:r>
              <a:rPr lang="en-US" dirty="0" smtClean="0">
                <a:solidFill>
                  <a:schemeClr val="tx2"/>
                </a:solidFill>
              </a:rPr>
              <a:t>		it is not enough for the security to be </a:t>
            </a:r>
          </a:p>
          <a:p>
            <a:r>
              <a:rPr lang="en-US" dirty="0" smtClean="0">
                <a:solidFill>
                  <a:schemeClr val="tx2"/>
                </a:solidFill>
              </a:rPr>
              <a:t>		approved by the firm if the individual </a:t>
            </a:r>
          </a:p>
          <a:p>
            <a:r>
              <a:rPr lang="en-US" dirty="0" smtClean="0">
                <a:solidFill>
                  <a:schemeClr val="tx2"/>
                </a:solidFill>
              </a:rPr>
              <a:t>		broker does not also understand the security/strategy</a:t>
            </a:r>
          </a:p>
          <a:p>
            <a:endParaRPr lang="en-US" dirty="0"/>
          </a:p>
        </p:txBody>
      </p:sp>
      <p:sp>
        <p:nvSpPr>
          <p:cNvPr id="3" name="Title 1"/>
          <p:cNvSpPr>
            <a:spLocks noGrp="1"/>
          </p:cNvSpPr>
          <p:nvPr>
            <p:ph type="title"/>
          </p:nvPr>
        </p:nvSpPr>
        <p:spPr>
          <a:xfrm>
            <a:off x="0" y="624468"/>
            <a:ext cx="8686513" cy="213172"/>
          </a:xfrm>
        </p:spPr>
        <p:txBody>
          <a:bodyPr/>
          <a:lstStyle/>
          <a:p>
            <a:pPr algn="l"/>
            <a:r>
              <a:rPr lang="en-US" dirty="0" smtClean="0"/>
              <a:t>Reasonable Basis</a:t>
            </a:r>
            <a:br>
              <a:rPr lang="en-US" dirty="0" smtClean="0"/>
            </a:br>
            <a:endParaRPr lang="en-IE" dirty="0" smtClean="0"/>
          </a:p>
        </p:txBody>
      </p:sp>
    </p:spTree>
    <p:extLst>
      <p:ext uri="{BB962C8B-B14F-4D97-AF65-F5344CB8AC3E}">
        <p14:creationId xmlns:p14="http://schemas.microsoft.com/office/powerpoint/2010/main" val="1363228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5361"/>
            <a:ext cx="8686513" cy="532279"/>
          </a:xfrm>
        </p:spPr>
        <p:txBody>
          <a:bodyPr/>
          <a:lstStyle/>
          <a:p>
            <a:pPr algn="l"/>
            <a:r>
              <a:rPr lang="en-US" dirty="0" smtClean="0"/>
              <a:t>How Can it be Insider Trading?</a:t>
            </a:r>
            <a:endParaRPr lang="en-US" dirty="0"/>
          </a:p>
        </p:txBody>
      </p:sp>
      <p:pic>
        <p:nvPicPr>
          <p:cNvPr id="5" name="Content Placeholder 4" descr="cartoo17.png"/>
          <p:cNvPicPr>
            <a:picLocks noGrp="1" noChangeAspect="1"/>
          </p:cNvPicPr>
          <p:nvPr>
            <p:ph idx="1"/>
          </p:nvPr>
        </p:nvPicPr>
        <p:blipFill>
          <a:blip r:embed="rId2"/>
          <a:stretch>
            <a:fillRect/>
          </a:stretch>
        </p:blipFill>
        <p:spPr>
          <a:xfrm>
            <a:off x="1435492" y="1685403"/>
            <a:ext cx="6273016" cy="4355556"/>
          </a:xfrm>
        </p:spPr>
      </p:pic>
      <p:sp>
        <p:nvSpPr>
          <p:cNvPr id="4" name="Slide Number Placeholder 3"/>
          <p:cNvSpPr>
            <a:spLocks noGrp="1"/>
          </p:cNvSpPr>
          <p:nvPr>
            <p:ph type="sldNum" sz="quarter" idx="10"/>
          </p:nvPr>
        </p:nvSpPr>
        <p:spPr/>
        <p:txBody>
          <a:bodyPr/>
          <a:lstStyle/>
          <a:p>
            <a:fld id="{C6077FB9-4BC3-4E35-85F6-5027231443C4}"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453" y="1133840"/>
            <a:ext cx="7146508" cy="1477328"/>
          </a:xfrm>
          <a:prstGeom prst="rect">
            <a:avLst/>
          </a:prstGeom>
          <a:noFill/>
        </p:spPr>
        <p:txBody>
          <a:bodyPr wrap="none" rtlCol="0">
            <a:spAutoFit/>
          </a:bodyPr>
          <a:lstStyle/>
          <a:p>
            <a:endParaRPr lang="en-US" dirty="0">
              <a:solidFill>
                <a:schemeClr val="tx2"/>
              </a:solidFill>
            </a:endParaRPr>
          </a:p>
          <a:p>
            <a:r>
              <a:rPr lang="en-US" dirty="0" smtClean="0">
                <a:solidFill>
                  <a:schemeClr val="tx2"/>
                </a:solidFill>
              </a:rPr>
              <a:t>The broker has obtained or used reasonable diligence to obtain the </a:t>
            </a:r>
          </a:p>
          <a:p>
            <a:r>
              <a:rPr lang="en-US" dirty="0" smtClean="0">
                <a:solidFill>
                  <a:schemeClr val="tx2"/>
                </a:solidFill>
              </a:rPr>
              <a:t>customer’s investment profile, and, based thereon, has a reasonable </a:t>
            </a:r>
          </a:p>
          <a:p>
            <a:r>
              <a:rPr lang="en-US" dirty="0" smtClean="0">
                <a:solidFill>
                  <a:schemeClr val="tx2"/>
                </a:solidFill>
              </a:rPr>
              <a:t>basis to believe that the recommendation is suitable for the specific </a:t>
            </a:r>
          </a:p>
          <a:p>
            <a:r>
              <a:rPr lang="en-US" dirty="0" smtClean="0">
                <a:solidFill>
                  <a:schemeClr val="tx2"/>
                </a:solidFill>
              </a:rPr>
              <a:t>customer</a:t>
            </a:r>
            <a:endParaRPr lang="en-US" dirty="0">
              <a:solidFill>
                <a:schemeClr val="tx2"/>
              </a:solidFill>
            </a:endParaRPr>
          </a:p>
        </p:txBody>
      </p:sp>
      <p:sp>
        <p:nvSpPr>
          <p:cNvPr id="3" name="Title 1"/>
          <p:cNvSpPr>
            <a:spLocks noGrp="1"/>
          </p:cNvSpPr>
          <p:nvPr>
            <p:ph type="title"/>
          </p:nvPr>
        </p:nvSpPr>
        <p:spPr>
          <a:xfrm>
            <a:off x="0" y="624468"/>
            <a:ext cx="8686513" cy="213172"/>
          </a:xfrm>
        </p:spPr>
        <p:txBody>
          <a:bodyPr/>
          <a:lstStyle/>
          <a:p>
            <a:pPr algn="l"/>
            <a:r>
              <a:rPr lang="en-US" dirty="0" smtClean="0"/>
              <a:t>Customer Specific</a:t>
            </a:r>
            <a:br>
              <a:rPr lang="en-US" dirty="0" smtClean="0"/>
            </a:br>
            <a:endParaRPr lang="en-IE" dirty="0" smtClean="0"/>
          </a:p>
        </p:txBody>
      </p:sp>
    </p:spTree>
    <p:extLst>
      <p:ext uri="{BB962C8B-B14F-4D97-AF65-F5344CB8AC3E}">
        <p14:creationId xmlns:p14="http://schemas.microsoft.com/office/powerpoint/2010/main" val="37093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3777" y="1014761"/>
            <a:ext cx="8122736" cy="1477328"/>
          </a:xfrm>
          <a:prstGeom prst="rect">
            <a:avLst/>
          </a:prstGeom>
          <a:noFill/>
        </p:spPr>
        <p:txBody>
          <a:bodyPr wrap="none" rtlCol="0">
            <a:spAutoFit/>
          </a:bodyPr>
          <a:lstStyle/>
          <a:p>
            <a:endParaRPr lang="en-US" dirty="0"/>
          </a:p>
          <a:p>
            <a:r>
              <a:rPr lang="en-US" dirty="0" smtClean="0">
                <a:solidFill>
                  <a:schemeClr val="tx2"/>
                </a:solidFill>
              </a:rPr>
              <a:t>The broker with actual or de facto control over a customer account  has a </a:t>
            </a:r>
          </a:p>
          <a:p>
            <a:r>
              <a:rPr lang="en-US" dirty="0" smtClean="0">
                <a:solidFill>
                  <a:schemeClr val="tx2"/>
                </a:solidFill>
              </a:rPr>
              <a:t>reasonable basis to believe that a series of recommended transactions, even if </a:t>
            </a:r>
          </a:p>
          <a:p>
            <a:r>
              <a:rPr lang="en-US" dirty="0" smtClean="0">
                <a:solidFill>
                  <a:schemeClr val="tx2"/>
                </a:solidFill>
              </a:rPr>
              <a:t>suitable when viewed in isolation, are not excessive or unsuitable for the </a:t>
            </a:r>
          </a:p>
          <a:p>
            <a:r>
              <a:rPr lang="en-US" dirty="0" smtClean="0">
                <a:solidFill>
                  <a:schemeClr val="tx2"/>
                </a:solidFill>
              </a:rPr>
              <a:t>customer when taken together in light of the customer’s investment profile</a:t>
            </a:r>
            <a:endParaRPr lang="en-US" dirty="0">
              <a:solidFill>
                <a:schemeClr val="tx2"/>
              </a:solidFill>
            </a:endParaRPr>
          </a:p>
        </p:txBody>
      </p:sp>
      <p:sp>
        <p:nvSpPr>
          <p:cNvPr id="4" name="Title 1"/>
          <p:cNvSpPr>
            <a:spLocks noGrp="1"/>
          </p:cNvSpPr>
          <p:nvPr>
            <p:ph type="title"/>
          </p:nvPr>
        </p:nvSpPr>
        <p:spPr>
          <a:xfrm>
            <a:off x="0" y="624468"/>
            <a:ext cx="8686513" cy="213172"/>
          </a:xfrm>
        </p:spPr>
        <p:txBody>
          <a:bodyPr/>
          <a:lstStyle/>
          <a:p>
            <a:pPr algn="l"/>
            <a:r>
              <a:rPr lang="en-US" dirty="0" smtClean="0"/>
              <a:t>Quantitative Specific</a:t>
            </a:r>
            <a:br>
              <a:rPr lang="en-US" dirty="0" smtClean="0"/>
            </a:br>
            <a:endParaRPr lang="en-IE" dirty="0" smtClean="0"/>
          </a:p>
        </p:txBody>
      </p:sp>
    </p:spTree>
    <p:extLst>
      <p:ext uri="{BB962C8B-B14F-4D97-AF65-F5344CB8AC3E}">
        <p14:creationId xmlns:p14="http://schemas.microsoft.com/office/powerpoint/2010/main" val="4225648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305361"/>
            <a:ext cx="8686513" cy="532279"/>
          </a:xfrm>
        </p:spPr>
        <p:txBody>
          <a:bodyPr/>
          <a:lstStyle/>
          <a:p>
            <a:pPr algn="l"/>
            <a:r>
              <a:rPr lang="en-IE" dirty="0" smtClean="0"/>
              <a:t>Introductions</a:t>
            </a:r>
          </a:p>
        </p:txBody>
      </p:sp>
      <p:sp>
        <p:nvSpPr>
          <p:cNvPr id="4099" name="Content Placeholder 2"/>
          <p:cNvSpPr>
            <a:spLocks noGrp="1"/>
          </p:cNvSpPr>
          <p:nvPr>
            <p:ph idx="1"/>
          </p:nvPr>
        </p:nvSpPr>
        <p:spPr>
          <a:xfrm>
            <a:off x="313766" y="1061294"/>
            <a:ext cx="8606116" cy="5211760"/>
          </a:xfrm>
        </p:spPr>
        <p:txBody>
          <a:bodyPr/>
          <a:lstStyle/>
          <a:p>
            <a:r>
              <a:rPr lang="en-IE" sz="1600" b="1" dirty="0" smtClean="0">
                <a:solidFill>
                  <a:schemeClr val="tx2"/>
                </a:solidFill>
              </a:rPr>
              <a:t>Morris Simkin </a:t>
            </a:r>
            <a:r>
              <a:rPr lang="en-US" sz="1600" dirty="0" smtClean="0">
                <a:solidFill>
                  <a:schemeClr val="tx2"/>
                </a:solidFill>
              </a:rPr>
              <a:t>Morrie is an experienced and knowledgeable corporate and securities lawyer. After serving as Special Counsel with the SEC’s Divisions of Enforcement and Trading and Markets in Washington, D. C. he moved to New York. There he has been associated with, counsel to or a partner of several major and well known law firms, before establishing his own firm. His clients include public and private companies, broker-dealers whom he counsels as to permitted activities and handles SEC and FINRA inspections, investigations and enforcement actions, investment advisers, hedge funds and mutual funds.</a:t>
            </a:r>
          </a:p>
          <a:p>
            <a:pPr>
              <a:buNone/>
            </a:pPr>
            <a:endParaRPr lang="en-IE" sz="1600" b="1" dirty="0" smtClean="0">
              <a:solidFill>
                <a:schemeClr val="tx2"/>
              </a:solidFill>
            </a:endParaRPr>
          </a:p>
          <a:p>
            <a:r>
              <a:rPr lang="en-IE" sz="1600" b="1" dirty="0" smtClean="0">
                <a:solidFill>
                  <a:schemeClr val="tx2"/>
                </a:solidFill>
              </a:rPr>
              <a:t>Keith Pyke </a:t>
            </a:r>
            <a:r>
              <a:rPr lang="en-IE" sz="1600" dirty="0" smtClean="0">
                <a:solidFill>
                  <a:schemeClr val="tx2"/>
                </a:solidFill>
              </a:rPr>
              <a:t>is a product manager  for MySuitabilityOffice at TerraNua.</a:t>
            </a:r>
          </a:p>
          <a:p>
            <a:pPr>
              <a:buNone/>
            </a:pPr>
            <a:r>
              <a:rPr lang="en-IE" sz="1600" dirty="0" smtClean="0">
                <a:solidFill>
                  <a:schemeClr val="tx2"/>
                </a:solidFill>
              </a:rPr>
              <a:t>	TerraNua  provides compliance automation tools to investment adviser, broker dealer  and asset management clients worldwide. TerraNua’s main solutions are : </a:t>
            </a:r>
          </a:p>
          <a:p>
            <a:pPr lvl="1">
              <a:buNone/>
            </a:pPr>
            <a:r>
              <a:rPr lang="en-IE" sz="1400" i="1" dirty="0" smtClean="0">
                <a:solidFill>
                  <a:schemeClr val="tx2"/>
                </a:solidFill>
              </a:rPr>
              <a:t>	</a:t>
            </a:r>
            <a:r>
              <a:rPr lang="en-IE" sz="1600" i="1" dirty="0" smtClean="0">
                <a:solidFill>
                  <a:schemeClr val="tx2"/>
                </a:solidFill>
              </a:rPr>
              <a:t>MyComplianceOffice</a:t>
            </a:r>
            <a:r>
              <a:rPr lang="en-IE" sz="1600" dirty="0" smtClean="0">
                <a:solidFill>
                  <a:schemeClr val="tx2"/>
                </a:solidFill>
              </a:rPr>
              <a:t> -Conflict of interest and compliance  program management automation. </a:t>
            </a:r>
          </a:p>
          <a:p>
            <a:pPr lvl="1">
              <a:buNone/>
            </a:pPr>
            <a:r>
              <a:rPr lang="en-IE" sz="1600" dirty="0" smtClean="0">
                <a:solidFill>
                  <a:schemeClr val="tx2"/>
                </a:solidFill>
              </a:rPr>
              <a:t>	</a:t>
            </a:r>
            <a:r>
              <a:rPr lang="en-IE" sz="1600" i="1" dirty="0" smtClean="0">
                <a:solidFill>
                  <a:schemeClr val="tx2"/>
                </a:solidFill>
              </a:rPr>
              <a:t>MySuitabilityOffice</a:t>
            </a:r>
            <a:r>
              <a:rPr lang="en-IE" sz="1600" dirty="0" smtClean="0">
                <a:solidFill>
                  <a:schemeClr val="tx2"/>
                </a:solidFill>
              </a:rPr>
              <a:t>- Suitability  and ‘know your customer’ automation.</a:t>
            </a:r>
          </a:p>
          <a:p>
            <a:pPr lvl="1">
              <a:buNone/>
            </a:pPr>
            <a:r>
              <a:rPr lang="en-IE" sz="1600" dirty="0" smtClean="0">
                <a:solidFill>
                  <a:schemeClr val="tx2"/>
                </a:solidFill>
              </a:rPr>
              <a:t>	</a:t>
            </a:r>
            <a:r>
              <a:rPr lang="en-IE" sz="1600" i="1" dirty="0" smtClean="0">
                <a:solidFill>
                  <a:schemeClr val="tx2"/>
                </a:solidFill>
              </a:rPr>
              <a:t>MySurveillanceOffice</a:t>
            </a:r>
            <a:r>
              <a:rPr lang="en-IE" sz="1600" dirty="0" smtClean="0">
                <a:solidFill>
                  <a:schemeClr val="tx2"/>
                </a:solidFill>
              </a:rPr>
              <a:t>-  Trade and portfolio surveillance automation.</a:t>
            </a:r>
          </a:p>
          <a:p>
            <a:pPr>
              <a:buNone/>
            </a:pPr>
            <a:endParaRPr lang="en-IE" sz="1600" dirty="0" smtClean="0">
              <a:solidFill>
                <a:schemeClr val="tx2"/>
              </a:solidFill>
            </a:endParaRPr>
          </a:p>
          <a:p>
            <a:r>
              <a:rPr lang="en-IE" sz="1600" b="1" dirty="0" smtClean="0">
                <a:solidFill>
                  <a:schemeClr val="tx2"/>
                </a:solidFill>
              </a:rPr>
              <a:t>Michelle Inferri</a:t>
            </a:r>
            <a:r>
              <a:rPr lang="en-IE" sz="1600" dirty="0" smtClean="0">
                <a:solidFill>
                  <a:schemeClr val="tx2"/>
                </a:solidFill>
              </a:rPr>
              <a:t> is a sales director at TerraNua.</a:t>
            </a:r>
            <a:endParaRPr lang="en-IE" sz="1600" dirty="0">
              <a:solidFill>
                <a:schemeClr val="tx2"/>
              </a:solidFill>
            </a:endParaRPr>
          </a:p>
        </p:txBody>
      </p:sp>
      <p:sp>
        <p:nvSpPr>
          <p:cNvPr id="3" name="Slide Number Placeholder 2"/>
          <p:cNvSpPr>
            <a:spLocks noGrp="1"/>
          </p:cNvSpPr>
          <p:nvPr>
            <p:ph type="sldNum" sz="quarter" idx="10"/>
          </p:nvPr>
        </p:nvSpPr>
        <p:spPr>
          <a:xfrm flipH="1">
            <a:off x="8787076" y="6499879"/>
            <a:ext cx="457488" cy="305360"/>
          </a:xfrm>
        </p:spPr>
        <p:txBody>
          <a:bodyPr/>
          <a:lstStyle/>
          <a:p>
            <a:fld id="{C6077FB9-4BC3-4E35-85F6-5027231443C4}" type="slidenum">
              <a:rPr lang="en-US" smtClean="0"/>
              <a:pPr/>
              <a:t>2</a:t>
            </a:fld>
            <a:endParaRPr lang="en-US" dirty="0"/>
          </a:p>
        </p:txBody>
      </p:sp>
    </p:spTree>
    <p:extLst>
      <p:ext uri="{BB962C8B-B14F-4D97-AF65-F5344CB8AC3E}">
        <p14:creationId xmlns:p14="http://schemas.microsoft.com/office/powerpoint/2010/main" val="3286739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653" y="1338146"/>
            <a:ext cx="7917552" cy="3416320"/>
          </a:xfrm>
          <a:prstGeom prst="rect">
            <a:avLst/>
          </a:prstGeom>
          <a:noFill/>
        </p:spPr>
        <p:txBody>
          <a:bodyPr wrap="none" rtlCol="0">
            <a:spAutoFit/>
          </a:bodyPr>
          <a:lstStyle/>
          <a:p>
            <a:r>
              <a:rPr lang="en-US" dirty="0" smtClean="0">
                <a:solidFill>
                  <a:schemeClr val="tx2"/>
                </a:solidFill>
              </a:rPr>
              <a:t>Broker uses reasonable diligence when (s)he asks the customer for the </a:t>
            </a:r>
          </a:p>
          <a:p>
            <a:r>
              <a:rPr lang="en-US" dirty="0" smtClean="0">
                <a:solidFill>
                  <a:schemeClr val="tx2"/>
                </a:solidFill>
              </a:rPr>
              <a:t>information (and documents the request and reply)</a:t>
            </a:r>
          </a:p>
          <a:p>
            <a:endParaRPr lang="en-US" dirty="0">
              <a:solidFill>
                <a:schemeClr val="tx2"/>
              </a:solidFill>
            </a:endParaRPr>
          </a:p>
          <a:p>
            <a:r>
              <a:rPr lang="en-US" dirty="0" smtClean="0">
                <a:solidFill>
                  <a:schemeClr val="tx2"/>
                </a:solidFill>
              </a:rPr>
              <a:t>The rule imposes no duty to update, except to the extent the customer gives </a:t>
            </a:r>
          </a:p>
          <a:p>
            <a:r>
              <a:rPr lang="en-US" dirty="0" smtClean="0">
                <a:solidFill>
                  <a:schemeClr val="tx2"/>
                </a:solidFill>
              </a:rPr>
              <a:t>the broker new information</a:t>
            </a:r>
          </a:p>
          <a:p>
            <a:endParaRPr lang="en-US" dirty="0">
              <a:solidFill>
                <a:schemeClr val="tx2"/>
              </a:solidFill>
            </a:endParaRPr>
          </a:p>
          <a:p>
            <a:r>
              <a:rPr lang="en-US" dirty="0" smtClean="0">
                <a:solidFill>
                  <a:schemeClr val="tx2"/>
                </a:solidFill>
              </a:rPr>
              <a:t>But SEC Rule 17a-3(a)(17) imposes a duty to update a natural person’s </a:t>
            </a:r>
          </a:p>
          <a:p>
            <a:r>
              <a:rPr lang="en-US" dirty="0" smtClean="0">
                <a:solidFill>
                  <a:schemeClr val="tx2"/>
                </a:solidFill>
              </a:rPr>
              <a:t>information every 3 years</a:t>
            </a:r>
          </a:p>
          <a:p>
            <a:endParaRPr lang="en-US" dirty="0">
              <a:solidFill>
                <a:schemeClr val="tx2"/>
              </a:solidFill>
            </a:endParaRPr>
          </a:p>
          <a:p>
            <a:r>
              <a:rPr lang="en-US" dirty="0" smtClean="0">
                <a:solidFill>
                  <a:schemeClr val="tx2"/>
                </a:solidFill>
              </a:rPr>
              <a:t>If the request for information is not clear or the customer shows an </a:t>
            </a:r>
          </a:p>
          <a:p>
            <a:r>
              <a:rPr lang="en-US" dirty="0" smtClean="0">
                <a:solidFill>
                  <a:schemeClr val="tx2"/>
                </a:solidFill>
              </a:rPr>
              <a:t>inability to understand or reply or there are other “red flags” the broker </a:t>
            </a:r>
          </a:p>
          <a:p>
            <a:r>
              <a:rPr lang="en-US" dirty="0" smtClean="0">
                <a:solidFill>
                  <a:schemeClr val="tx2"/>
                </a:solidFill>
              </a:rPr>
              <a:t>has not exercised reasonable diligence</a:t>
            </a:r>
            <a:endParaRPr lang="en-US" dirty="0">
              <a:solidFill>
                <a:schemeClr val="tx2"/>
              </a:solidFill>
            </a:endParaRPr>
          </a:p>
        </p:txBody>
      </p:sp>
      <p:sp>
        <p:nvSpPr>
          <p:cNvPr id="3" name="Title 1"/>
          <p:cNvSpPr>
            <a:spLocks noGrp="1"/>
          </p:cNvSpPr>
          <p:nvPr>
            <p:ph type="title"/>
          </p:nvPr>
        </p:nvSpPr>
        <p:spPr>
          <a:xfrm>
            <a:off x="0" y="624468"/>
            <a:ext cx="8686513" cy="213172"/>
          </a:xfrm>
        </p:spPr>
        <p:txBody>
          <a:bodyPr/>
          <a:lstStyle/>
          <a:p>
            <a:pPr algn="l"/>
            <a:r>
              <a:rPr lang="en-US" dirty="0" smtClean="0"/>
              <a:t>Reasonable Diligence</a:t>
            </a:r>
            <a:br>
              <a:rPr lang="en-US" dirty="0" smtClean="0"/>
            </a:br>
            <a:endParaRPr lang="en-IE" dirty="0" smtClean="0"/>
          </a:p>
        </p:txBody>
      </p:sp>
    </p:spTree>
    <p:extLst>
      <p:ext uri="{BB962C8B-B14F-4D97-AF65-F5344CB8AC3E}">
        <p14:creationId xmlns:p14="http://schemas.microsoft.com/office/powerpoint/2010/main" val="1817852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385" y="1148554"/>
            <a:ext cx="8321506" cy="1754326"/>
          </a:xfrm>
          <a:prstGeom prst="rect">
            <a:avLst/>
          </a:prstGeom>
          <a:noFill/>
        </p:spPr>
        <p:txBody>
          <a:bodyPr wrap="square" rtlCol="0">
            <a:spAutoFit/>
          </a:bodyPr>
          <a:lstStyle/>
          <a:p>
            <a:r>
              <a:rPr lang="en-US" dirty="0" smtClean="0">
                <a:solidFill>
                  <a:schemeClr val="tx2"/>
                </a:solidFill>
              </a:rPr>
              <a:t>If one or more items of the customer profile are missing, broker can not act </a:t>
            </a:r>
          </a:p>
          <a:p>
            <a:r>
              <a:rPr lang="en-US" dirty="0" smtClean="0">
                <a:solidFill>
                  <a:schemeClr val="tx2"/>
                </a:solidFill>
              </a:rPr>
              <a:t>on the basis of any assumptions or impressions (s)he has about the customer </a:t>
            </a:r>
          </a:p>
          <a:p>
            <a:r>
              <a:rPr lang="en-US" dirty="0" smtClean="0">
                <a:solidFill>
                  <a:schemeClr val="tx2"/>
                </a:solidFill>
              </a:rPr>
              <a:t>regarding the missing item</a:t>
            </a:r>
          </a:p>
          <a:p>
            <a:endParaRPr lang="en-US" dirty="0">
              <a:solidFill>
                <a:schemeClr val="tx2"/>
              </a:solidFill>
            </a:endParaRPr>
          </a:p>
          <a:p>
            <a:r>
              <a:rPr lang="en-US" dirty="0" smtClean="0">
                <a:solidFill>
                  <a:schemeClr val="tx2"/>
                </a:solidFill>
              </a:rPr>
              <a:t>Broker can make a risk based assessment of the need for the missing </a:t>
            </a:r>
          </a:p>
          <a:p>
            <a:r>
              <a:rPr lang="en-US" dirty="0" smtClean="0">
                <a:solidFill>
                  <a:schemeClr val="tx2"/>
                </a:solidFill>
              </a:rPr>
              <a:t>information in order to determine a recommendation’s suitability</a:t>
            </a:r>
            <a:endParaRPr lang="en-US" dirty="0">
              <a:solidFill>
                <a:schemeClr val="tx2"/>
              </a:solidFill>
            </a:endParaRPr>
          </a:p>
        </p:txBody>
      </p:sp>
      <p:sp>
        <p:nvSpPr>
          <p:cNvPr id="3" name="Title 1"/>
          <p:cNvSpPr>
            <a:spLocks noGrp="1"/>
          </p:cNvSpPr>
          <p:nvPr>
            <p:ph type="title"/>
          </p:nvPr>
        </p:nvSpPr>
        <p:spPr>
          <a:xfrm>
            <a:off x="0" y="624468"/>
            <a:ext cx="8686513" cy="213172"/>
          </a:xfrm>
        </p:spPr>
        <p:txBody>
          <a:bodyPr/>
          <a:lstStyle/>
          <a:p>
            <a:pPr algn="l"/>
            <a:r>
              <a:rPr lang="en-US" dirty="0" smtClean="0"/>
              <a:t>Customer Fails or Refuses to Supply</a:t>
            </a:r>
            <a:br>
              <a:rPr lang="en-US" dirty="0" smtClean="0"/>
            </a:br>
            <a:endParaRPr lang="en-IE" dirty="0" smtClean="0"/>
          </a:p>
        </p:txBody>
      </p:sp>
    </p:spTree>
    <p:extLst>
      <p:ext uri="{BB962C8B-B14F-4D97-AF65-F5344CB8AC3E}">
        <p14:creationId xmlns:p14="http://schemas.microsoft.com/office/powerpoint/2010/main" val="3403124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328" y="1059366"/>
            <a:ext cx="8006732" cy="923330"/>
          </a:xfrm>
          <a:prstGeom prst="rect">
            <a:avLst/>
          </a:prstGeom>
          <a:noFill/>
        </p:spPr>
        <p:txBody>
          <a:bodyPr wrap="square" rtlCol="0">
            <a:spAutoFit/>
          </a:bodyPr>
          <a:lstStyle/>
          <a:p>
            <a:r>
              <a:rPr lang="en-US" dirty="0" smtClean="0">
                <a:solidFill>
                  <a:schemeClr val="tx2"/>
                </a:solidFill>
              </a:rPr>
              <a:t>Can’t recommend a transaction or investment strategy to a customer </a:t>
            </a:r>
          </a:p>
          <a:p>
            <a:r>
              <a:rPr lang="en-US" dirty="0" smtClean="0">
                <a:solidFill>
                  <a:schemeClr val="tx2"/>
                </a:solidFill>
              </a:rPr>
              <a:t>unless you have a reasonable basis to believe that the customer has </a:t>
            </a:r>
          </a:p>
          <a:p>
            <a:r>
              <a:rPr lang="en-US" dirty="0" smtClean="0">
                <a:solidFill>
                  <a:schemeClr val="tx2"/>
                </a:solidFill>
              </a:rPr>
              <a:t>the financial ability to meet such commitment.</a:t>
            </a:r>
            <a:endParaRPr lang="en-US" dirty="0">
              <a:solidFill>
                <a:schemeClr val="tx2"/>
              </a:solidFill>
            </a:endParaRPr>
          </a:p>
        </p:txBody>
      </p:sp>
      <p:sp>
        <p:nvSpPr>
          <p:cNvPr id="3" name="Title 1"/>
          <p:cNvSpPr>
            <a:spLocks noGrp="1"/>
          </p:cNvSpPr>
          <p:nvPr>
            <p:ph type="title"/>
          </p:nvPr>
        </p:nvSpPr>
        <p:spPr>
          <a:xfrm>
            <a:off x="0" y="624468"/>
            <a:ext cx="8686513" cy="213172"/>
          </a:xfrm>
        </p:spPr>
        <p:txBody>
          <a:bodyPr/>
          <a:lstStyle/>
          <a:p>
            <a:pPr algn="l"/>
            <a:r>
              <a:rPr lang="en-US" dirty="0" smtClean="0"/>
              <a:t>Customer Financial Ability</a:t>
            </a:r>
            <a:br>
              <a:rPr lang="en-US" dirty="0" smtClean="0"/>
            </a:br>
            <a:endParaRPr lang="en-IE" dirty="0" smtClean="0"/>
          </a:p>
        </p:txBody>
      </p:sp>
    </p:spTree>
    <p:extLst>
      <p:ext uri="{BB962C8B-B14F-4D97-AF65-F5344CB8AC3E}">
        <p14:creationId xmlns:p14="http://schemas.microsoft.com/office/powerpoint/2010/main" val="2173035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478" y="1066800"/>
            <a:ext cx="8093882" cy="3416320"/>
          </a:xfrm>
          <a:prstGeom prst="rect">
            <a:avLst/>
          </a:prstGeom>
          <a:noFill/>
        </p:spPr>
        <p:txBody>
          <a:bodyPr wrap="none" rtlCol="0">
            <a:spAutoFit/>
          </a:bodyPr>
          <a:lstStyle/>
          <a:p>
            <a:endParaRPr lang="en-US" dirty="0"/>
          </a:p>
          <a:p>
            <a:r>
              <a:rPr lang="en-US" dirty="0" smtClean="0">
                <a:solidFill>
                  <a:schemeClr val="tx2"/>
                </a:solidFill>
              </a:rPr>
              <a:t>The suitability rule requires the broke to make only those recommendations </a:t>
            </a:r>
          </a:p>
          <a:p>
            <a:r>
              <a:rPr lang="en-US" dirty="0" smtClean="0">
                <a:solidFill>
                  <a:schemeClr val="tx2"/>
                </a:solidFill>
              </a:rPr>
              <a:t>that are consistent with the customer’s best interest</a:t>
            </a:r>
          </a:p>
          <a:p>
            <a:endParaRPr lang="en-US" dirty="0">
              <a:solidFill>
                <a:schemeClr val="tx2"/>
              </a:solidFill>
            </a:endParaRPr>
          </a:p>
          <a:p>
            <a:r>
              <a:rPr lang="en-US" dirty="0" smtClean="0">
                <a:solidFill>
                  <a:schemeClr val="tx2"/>
                </a:solidFill>
              </a:rPr>
              <a:t>It prohibits a broker from placing his or her interests ahead of the customer’s </a:t>
            </a:r>
          </a:p>
          <a:p>
            <a:r>
              <a:rPr lang="en-US" dirty="0" smtClean="0">
                <a:solidFill>
                  <a:schemeClr val="tx2"/>
                </a:solidFill>
              </a:rPr>
              <a:t>Interest</a:t>
            </a:r>
          </a:p>
          <a:p>
            <a:r>
              <a:rPr lang="en-US" dirty="0">
                <a:solidFill>
                  <a:schemeClr val="tx2"/>
                </a:solidFill>
              </a:rPr>
              <a:t>	</a:t>
            </a:r>
            <a:r>
              <a:rPr lang="en-US" dirty="0" smtClean="0">
                <a:solidFill>
                  <a:schemeClr val="tx2"/>
                </a:solidFill>
              </a:rPr>
              <a:t>you can’t place your self-interest ahead of the customer’s</a:t>
            </a:r>
          </a:p>
          <a:p>
            <a:r>
              <a:rPr lang="en-US" dirty="0">
                <a:solidFill>
                  <a:schemeClr val="tx2"/>
                </a:solidFill>
              </a:rPr>
              <a:t>	</a:t>
            </a:r>
            <a:r>
              <a:rPr lang="en-US" dirty="0" smtClean="0">
                <a:solidFill>
                  <a:schemeClr val="tx2"/>
                </a:solidFill>
              </a:rPr>
              <a:t>	no switching to generate commissions</a:t>
            </a:r>
          </a:p>
          <a:p>
            <a:r>
              <a:rPr lang="en-US" dirty="0">
                <a:solidFill>
                  <a:schemeClr val="tx2"/>
                </a:solidFill>
              </a:rPr>
              <a:t>	</a:t>
            </a:r>
            <a:r>
              <a:rPr lang="en-US" dirty="0" smtClean="0">
                <a:solidFill>
                  <a:schemeClr val="tx2"/>
                </a:solidFill>
              </a:rPr>
              <a:t>	no favoring one product over a similar because it pays a </a:t>
            </a:r>
          </a:p>
          <a:p>
            <a:r>
              <a:rPr lang="en-US" dirty="0">
                <a:solidFill>
                  <a:schemeClr val="tx2"/>
                </a:solidFill>
              </a:rPr>
              <a:t>	</a:t>
            </a:r>
            <a:r>
              <a:rPr lang="en-US" dirty="0" smtClean="0">
                <a:solidFill>
                  <a:schemeClr val="tx2"/>
                </a:solidFill>
              </a:rPr>
              <a:t>		higher commission</a:t>
            </a:r>
          </a:p>
          <a:p>
            <a:r>
              <a:rPr lang="en-US" dirty="0">
                <a:solidFill>
                  <a:schemeClr val="tx2"/>
                </a:solidFill>
              </a:rPr>
              <a:t>	</a:t>
            </a:r>
            <a:r>
              <a:rPr lang="en-US" dirty="0" smtClean="0">
                <a:solidFill>
                  <a:schemeClr val="tx2"/>
                </a:solidFill>
              </a:rPr>
              <a:t>	no churning</a:t>
            </a:r>
          </a:p>
          <a:p>
            <a:r>
              <a:rPr lang="en-US" dirty="0" smtClean="0"/>
              <a:t> </a:t>
            </a:r>
            <a:endParaRPr lang="en-US" dirty="0"/>
          </a:p>
        </p:txBody>
      </p:sp>
      <p:sp>
        <p:nvSpPr>
          <p:cNvPr id="3" name="Title 1"/>
          <p:cNvSpPr>
            <a:spLocks noGrp="1"/>
          </p:cNvSpPr>
          <p:nvPr>
            <p:ph type="title"/>
          </p:nvPr>
        </p:nvSpPr>
        <p:spPr>
          <a:xfrm>
            <a:off x="0" y="517882"/>
            <a:ext cx="8976732" cy="213172"/>
          </a:xfrm>
        </p:spPr>
        <p:txBody>
          <a:bodyPr/>
          <a:lstStyle/>
          <a:p>
            <a:pPr algn="l"/>
            <a:r>
              <a:rPr lang="en-US" dirty="0" smtClean="0"/>
              <a:t>The Broker has an Obligation to Work in the Customers Best Interest</a:t>
            </a:r>
            <a:br>
              <a:rPr lang="en-US" dirty="0" smtClean="0"/>
            </a:br>
            <a:endParaRPr lang="en-IE" dirty="0" smtClean="0"/>
          </a:p>
        </p:txBody>
      </p:sp>
    </p:spTree>
    <p:extLst>
      <p:ext uri="{BB962C8B-B14F-4D97-AF65-F5344CB8AC3E}">
        <p14:creationId xmlns:p14="http://schemas.microsoft.com/office/powerpoint/2010/main" val="413100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077FB9-4BC3-4E35-85F6-5027231443C4}" type="slidenum">
              <a:rPr lang="en-US" smtClean="0">
                <a:latin typeface="Arial"/>
              </a:rPr>
              <a:pPr/>
              <a:t>24</a:t>
            </a:fld>
            <a:endParaRPr lang="en-US" dirty="0">
              <a:latin typeface="Arial"/>
            </a:endParaRPr>
          </a:p>
        </p:txBody>
      </p:sp>
      <p:sp>
        <p:nvSpPr>
          <p:cNvPr id="3" name="Title 2"/>
          <p:cNvSpPr>
            <a:spLocks noGrp="1"/>
          </p:cNvSpPr>
          <p:nvPr>
            <p:ph type="title"/>
          </p:nvPr>
        </p:nvSpPr>
        <p:spPr/>
        <p:txBody>
          <a:bodyPr/>
          <a:lstStyle/>
          <a:p>
            <a:r>
              <a:rPr lang="en-US" dirty="0" smtClean="0"/>
              <a:t>Institutional Investor Exemption</a:t>
            </a:r>
            <a:endParaRPr lang="en-US" dirty="0"/>
          </a:p>
        </p:txBody>
      </p:sp>
      <p:sp>
        <p:nvSpPr>
          <p:cNvPr id="4" name="TextBox 3"/>
          <p:cNvSpPr txBox="1"/>
          <p:nvPr/>
        </p:nvSpPr>
        <p:spPr>
          <a:xfrm>
            <a:off x="1085675" y="1628078"/>
            <a:ext cx="5883837" cy="1477328"/>
          </a:xfrm>
          <a:prstGeom prst="rect">
            <a:avLst/>
          </a:prstGeom>
          <a:noFill/>
        </p:spPr>
        <p:txBody>
          <a:bodyPr wrap="square" rtlCol="0">
            <a:spAutoFit/>
          </a:bodyPr>
          <a:lstStyle/>
          <a:p>
            <a:pPr marL="342900" indent="-342900">
              <a:buFont typeface="+mj-lt"/>
              <a:buAutoNum type="arabicPeriod"/>
            </a:pPr>
            <a:r>
              <a:rPr lang="en-US" dirty="0" smtClean="0"/>
              <a:t> </a:t>
            </a:r>
            <a:r>
              <a:rPr lang="en-US" dirty="0" smtClean="0">
                <a:solidFill>
                  <a:schemeClr val="tx2"/>
                </a:solidFill>
              </a:rPr>
              <a:t>Over $50m in assets</a:t>
            </a:r>
          </a:p>
          <a:p>
            <a:pPr marL="342900" indent="-342900">
              <a:buFont typeface="+mj-lt"/>
              <a:buAutoNum type="arabicPeriod"/>
            </a:pPr>
            <a:r>
              <a:rPr lang="en-US" dirty="0" smtClean="0">
                <a:solidFill>
                  <a:schemeClr val="tx2"/>
                </a:solidFill>
              </a:rPr>
              <a:t>Broker reasonably believes his client is capable of independent judgment</a:t>
            </a:r>
          </a:p>
          <a:p>
            <a:pPr marL="342900" indent="-342900">
              <a:buFont typeface="+mj-lt"/>
              <a:buAutoNum type="arabicPeriod"/>
            </a:pPr>
            <a:r>
              <a:rPr lang="en-US" dirty="0" smtClean="0">
                <a:solidFill>
                  <a:schemeClr val="tx2"/>
                </a:solidFill>
              </a:rPr>
              <a:t> Customer affirmatively indicates it is exercising independent judgment</a:t>
            </a:r>
            <a:endParaRPr lang="en-US" dirty="0">
              <a:solidFill>
                <a:schemeClr val="tx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5361"/>
            <a:ext cx="8686513" cy="532279"/>
          </a:xfrm>
        </p:spPr>
        <p:txBody>
          <a:bodyPr/>
          <a:lstStyle/>
          <a:p>
            <a:pPr algn="l"/>
            <a:r>
              <a:rPr lang="en-US" dirty="0" smtClean="0"/>
              <a:t>Q&amp;A</a:t>
            </a:r>
            <a:endParaRPr lang="en-US" dirty="0"/>
          </a:p>
        </p:txBody>
      </p:sp>
      <p:pic>
        <p:nvPicPr>
          <p:cNvPr id="5" name="Content Placeholder 4" descr="prosecution_deal_sjpg214.jpg"/>
          <p:cNvPicPr>
            <a:picLocks noGrp="1" noChangeAspect="1"/>
          </p:cNvPicPr>
          <p:nvPr>
            <p:ph idx="1"/>
          </p:nvPr>
        </p:nvPicPr>
        <p:blipFill>
          <a:blip r:embed="rId2"/>
          <a:stretch>
            <a:fillRect/>
          </a:stretch>
        </p:blipFill>
        <p:spPr>
          <a:xfrm>
            <a:off x="1714500" y="1810544"/>
            <a:ext cx="5715000" cy="4105275"/>
          </a:xfrm>
        </p:spPr>
      </p:pic>
      <p:sp>
        <p:nvSpPr>
          <p:cNvPr id="4" name="Slide Number Placeholder 3"/>
          <p:cNvSpPr>
            <a:spLocks noGrp="1"/>
          </p:cNvSpPr>
          <p:nvPr>
            <p:ph type="sldNum" sz="quarter" idx="10"/>
          </p:nvPr>
        </p:nvSpPr>
        <p:spPr/>
        <p:txBody>
          <a:bodyPr/>
          <a:lstStyle/>
          <a:p>
            <a:fld id="{C6077FB9-4BC3-4E35-85F6-5027231443C4}"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077FB9-4BC3-4E35-85F6-5027231443C4}" type="slidenum">
              <a:rPr lang="en-US" smtClean="0">
                <a:latin typeface="Arial"/>
              </a:rPr>
              <a:pPr/>
              <a:t>26</a:t>
            </a:fld>
            <a:endParaRPr lang="en-US" dirty="0">
              <a:latin typeface="Arial"/>
            </a:endParaRPr>
          </a:p>
        </p:txBody>
      </p:sp>
      <p:sp>
        <p:nvSpPr>
          <p:cNvPr id="3" name="Title 2"/>
          <p:cNvSpPr>
            <a:spLocks noGrp="1"/>
          </p:cNvSpPr>
          <p:nvPr>
            <p:ph type="title"/>
          </p:nvPr>
        </p:nvSpPr>
        <p:spPr>
          <a:xfrm>
            <a:off x="133816" y="268942"/>
            <a:ext cx="8552698" cy="532279"/>
          </a:xfrm>
        </p:spPr>
        <p:txBody>
          <a:bodyPr/>
          <a:lstStyle/>
          <a:p>
            <a:pPr algn="l"/>
            <a:r>
              <a:rPr lang="en-US" dirty="0" smtClean="0"/>
              <a:t>How MySuitabilityOffice Can Help</a:t>
            </a:r>
            <a:endParaRPr lang="en-US" dirty="0"/>
          </a:p>
        </p:txBody>
      </p:sp>
      <p:sp>
        <p:nvSpPr>
          <p:cNvPr id="4" name="TextBox 3"/>
          <p:cNvSpPr txBox="1"/>
          <p:nvPr/>
        </p:nvSpPr>
        <p:spPr>
          <a:xfrm>
            <a:off x="2018372" y="3191932"/>
            <a:ext cx="5252224" cy="461665"/>
          </a:xfrm>
          <a:prstGeom prst="rect">
            <a:avLst/>
          </a:prstGeom>
          <a:noFill/>
        </p:spPr>
        <p:txBody>
          <a:bodyPr wrap="square" rtlCol="0">
            <a:spAutoFit/>
          </a:bodyPr>
          <a:lstStyle/>
          <a:p>
            <a:r>
              <a:rPr lang="en-US" sz="2400" dirty="0" smtClean="0">
                <a:solidFill>
                  <a:schemeClr val="tx2"/>
                </a:solidFill>
              </a:rPr>
              <a:t>How MySuitabilityOffice Can Help</a:t>
            </a: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5361"/>
            <a:ext cx="8686513" cy="532279"/>
          </a:xfrm>
        </p:spPr>
        <p:txBody>
          <a:bodyPr/>
          <a:lstStyle/>
          <a:p>
            <a:pPr algn="l"/>
            <a:r>
              <a:rPr lang="en-US" dirty="0" smtClean="0"/>
              <a:t>Typical Customer Suitability Rules</a:t>
            </a:r>
            <a:endParaRPr lang="en-US" dirty="0"/>
          </a:p>
        </p:txBody>
      </p:sp>
      <p:sp>
        <p:nvSpPr>
          <p:cNvPr id="3" name="Content Placeholder 2"/>
          <p:cNvSpPr>
            <a:spLocks noGrp="1"/>
          </p:cNvSpPr>
          <p:nvPr>
            <p:ph idx="1"/>
          </p:nvPr>
        </p:nvSpPr>
        <p:spPr>
          <a:xfrm>
            <a:off x="122832" y="1091986"/>
            <a:ext cx="8830099" cy="5447645"/>
          </a:xfrm>
        </p:spPr>
        <p:txBody>
          <a:bodyPr/>
          <a:lstStyle/>
          <a:p>
            <a:pPr>
              <a:spcBef>
                <a:spcPts val="400"/>
              </a:spcBef>
            </a:pPr>
            <a:r>
              <a:rPr lang="en-US" sz="1800" b="1" dirty="0" smtClean="0">
                <a:solidFill>
                  <a:schemeClr val="tx2"/>
                </a:solidFill>
              </a:rPr>
              <a:t>Clients / Households</a:t>
            </a:r>
          </a:p>
          <a:p>
            <a:pPr lvl="1">
              <a:spcBef>
                <a:spcPts val="400"/>
              </a:spcBef>
            </a:pPr>
            <a:r>
              <a:rPr lang="en-US" sz="1600" dirty="0" smtClean="0">
                <a:solidFill>
                  <a:schemeClr val="tx2"/>
                </a:solidFill>
              </a:rPr>
              <a:t>Investment Objectives,  Investment Experience, Time Horizon, Income Tax, Country, Employment, Age</a:t>
            </a:r>
          </a:p>
          <a:p>
            <a:pPr>
              <a:spcBef>
                <a:spcPts val="400"/>
              </a:spcBef>
            </a:pPr>
            <a:r>
              <a:rPr lang="en-US" sz="1800" b="1" dirty="0" smtClean="0">
                <a:solidFill>
                  <a:schemeClr val="tx2"/>
                </a:solidFill>
              </a:rPr>
              <a:t>Accounts</a:t>
            </a:r>
          </a:p>
          <a:p>
            <a:pPr lvl="1">
              <a:spcBef>
                <a:spcPts val="400"/>
              </a:spcBef>
            </a:pPr>
            <a:r>
              <a:rPr lang="en-US" sz="1600" dirty="0" smtClean="0">
                <a:solidFill>
                  <a:schemeClr val="tx2"/>
                </a:solidFill>
              </a:rPr>
              <a:t>Suitability to Portfolio Model</a:t>
            </a:r>
          </a:p>
          <a:p>
            <a:pPr lvl="1">
              <a:spcBef>
                <a:spcPts val="400"/>
              </a:spcBef>
            </a:pPr>
            <a:r>
              <a:rPr lang="en-US" sz="1600" dirty="0" smtClean="0">
                <a:solidFill>
                  <a:schemeClr val="tx2"/>
                </a:solidFill>
              </a:rPr>
              <a:t>Risk Tolerances</a:t>
            </a:r>
          </a:p>
          <a:p>
            <a:pPr>
              <a:spcBef>
                <a:spcPts val="400"/>
              </a:spcBef>
            </a:pPr>
            <a:r>
              <a:rPr lang="en-US" sz="1800" b="1" dirty="0" smtClean="0">
                <a:solidFill>
                  <a:schemeClr val="tx2"/>
                </a:solidFill>
              </a:rPr>
              <a:t>Cash Movements</a:t>
            </a:r>
          </a:p>
          <a:p>
            <a:pPr lvl="1">
              <a:spcBef>
                <a:spcPts val="400"/>
              </a:spcBef>
            </a:pPr>
            <a:r>
              <a:rPr lang="en-US" sz="1600" dirty="0" smtClean="0">
                <a:solidFill>
                  <a:schemeClr val="tx2"/>
                </a:solidFill>
              </a:rPr>
              <a:t>Large Deposits/Withdrawals</a:t>
            </a:r>
          </a:p>
          <a:p>
            <a:pPr lvl="1">
              <a:spcBef>
                <a:spcPts val="400"/>
              </a:spcBef>
            </a:pPr>
            <a:r>
              <a:rPr lang="en-US" sz="1600" dirty="0" smtClean="0">
                <a:solidFill>
                  <a:schemeClr val="tx2"/>
                </a:solidFill>
              </a:rPr>
              <a:t>Frequency</a:t>
            </a:r>
          </a:p>
          <a:p>
            <a:pPr>
              <a:spcBef>
                <a:spcPts val="400"/>
              </a:spcBef>
            </a:pPr>
            <a:r>
              <a:rPr lang="en-US" sz="1800" b="1" dirty="0" smtClean="0">
                <a:solidFill>
                  <a:schemeClr val="tx2"/>
                </a:solidFill>
              </a:rPr>
              <a:t>Trades</a:t>
            </a:r>
          </a:p>
          <a:p>
            <a:pPr marL="915987" lvl="1" indent="-457200">
              <a:spcBef>
                <a:spcPts val="400"/>
              </a:spcBef>
            </a:pPr>
            <a:r>
              <a:rPr lang="en-US" sz="1600" dirty="0" smtClean="0">
                <a:solidFill>
                  <a:schemeClr val="tx2"/>
                </a:solidFill>
              </a:rPr>
              <a:t>Turnover</a:t>
            </a:r>
          </a:p>
          <a:p>
            <a:pPr marL="915987" lvl="1" indent="-457200">
              <a:spcBef>
                <a:spcPts val="400"/>
              </a:spcBef>
            </a:pPr>
            <a:r>
              <a:rPr lang="en-US" sz="1600" dirty="0" smtClean="0">
                <a:solidFill>
                  <a:schemeClr val="tx2"/>
                </a:solidFill>
              </a:rPr>
              <a:t>Frequency</a:t>
            </a:r>
          </a:p>
          <a:p>
            <a:pPr marL="915987" lvl="1" indent="-457200">
              <a:spcBef>
                <a:spcPts val="400"/>
              </a:spcBef>
            </a:pPr>
            <a:r>
              <a:rPr lang="en-US" sz="1600" dirty="0" smtClean="0">
                <a:solidFill>
                  <a:schemeClr val="tx2"/>
                </a:solidFill>
              </a:rPr>
              <a:t>Commissions</a:t>
            </a:r>
          </a:p>
          <a:p>
            <a:pPr>
              <a:spcBef>
                <a:spcPts val="400"/>
              </a:spcBef>
            </a:pPr>
            <a:r>
              <a:rPr lang="en-US" sz="1800" b="1" dirty="0" smtClean="0">
                <a:solidFill>
                  <a:schemeClr val="tx2"/>
                </a:solidFill>
              </a:rPr>
              <a:t>Holdings</a:t>
            </a:r>
          </a:p>
          <a:p>
            <a:pPr lvl="1">
              <a:spcBef>
                <a:spcPts val="400"/>
              </a:spcBef>
            </a:pPr>
            <a:r>
              <a:rPr lang="en-US" sz="1600" dirty="0" smtClean="0">
                <a:solidFill>
                  <a:schemeClr val="tx2"/>
                </a:solidFill>
              </a:rPr>
              <a:t>Per cent holdings in different security classifications</a:t>
            </a:r>
          </a:p>
          <a:p>
            <a:pPr lvl="1">
              <a:spcBef>
                <a:spcPts val="400"/>
              </a:spcBef>
            </a:pPr>
            <a:endParaRPr lang="en-US" sz="800" dirty="0" smtClean="0">
              <a:solidFill>
                <a:schemeClr val="tx2"/>
              </a:solidFill>
            </a:endParaRPr>
          </a:p>
          <a:p>
            <a:pPr lvl="1" indent="-742950">
              <a:spcBef>
                <a:spcPts val="400"/>
              </a:spcBef>
              <a:buNone/>
            </a:pPr>
            <a:r>
              <a:rPr lang="en-US" sz="1600" b="1" i="1" dirty="0" smtClean="0">
                <a:solidFill>
                  <a:schemeClr val="tx2"/>
                </a:solidFill>
              </a:rPr>
              <a:t>Plus all data quality checks on whether data is complete (address, suitability data, account data)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TextBox 9"/>
          <p:cNvSpPr txBox="1">
            <a:spLocks noChangeArrowheads="1"/>
          </p:cNvSpPr>
          <p:nvPr/>
        </p:nvSpPr>
        <p:spPr bwMode="auto">
          <a:xfrm>
            <a:off x="395785" y="1091821"/>
            <a:ext cx="1501969" cy="2606722"/>
          </a:xfrm>
          <a:prstGeom prst="rect">
            <a:avLst/>
          </a:prstGeom>
          <a:solidFill>
            <a:srgbClr val="AD0539"/>
          </a:solidFill>
          <a:ln w="9525">
            <a:solidFill>
              <a:srgbClr val="AB0635"/>
            </a:solidFill>
            <a:miter lim="800000"/>
            <a:headEnd/>
            <a:tailEnd/>
          </a:ln>
          <a:effectLst/>
        </p:spPr>
        <p:txBody>
          <a:bodyPr anchor="t" anchorCtr="0"/>
          <a:lstStyle/>
          <a:p>
            <a:pPr algn="ctr">
              <a:defRPr/>
            </a:pPr>
            <a:r>
              <a:rPr lang="en-GB" sz="1600" b="1" dirty="0" smtClean="0">
                <a:solidFill>
                  <a:schemeClr val="bg1"/>
                </a:solidFill>
                <a:latin typeface="Arial" charset="0"/>
              </a:rPr>
              <a:t>Client Information</a:t>
            </a:r>
            <a:endParaRPr lang="en-GB" sz="1600" b="1" dirty="0">
              <a:solidFill>
                <a:schemeClr val="bg1"/>
              </a:solidFill>
              <a:latin typeface="Arial" charset="0"/>
            </a:endParaRPr>
          </a:p>
        </p:txBody>
      </p:sp>
      <p:sp>
        <p:nvSpPr>
          <p:cNvPr id="94213" name="Title 1"/>
          <p:cNvSpPr>
            <a:spLocks noGrp="1"/>
          </p:cNvSpPr>
          <p:nvPr>
            <p:ph type="title"/>
          </p:nvPr>
        </p:nvSpPr>
        <p:spPr>
          <a:xfrm>
            <a:off x="0" y="15033"/>
            <a:ext cx="7243400" cy="917575"/>
          </a:xfrm>
        </p:spPr>
        <p:txBody>
          <a:bodyPr/>
          <a:lstStyle/>
          <a:p>
            <a:pPr algn="l"/>
            <a:r>
              <a:rPr lang="en-GB" dirty="0" smtClean="0">
                <a:solidFill>
                  <a:schemeClr val="bg1"/>
                </a:solidFill>
              </a:rPr>
              <a:t>Overview Slide of Suitability Components</a:t>
            </a:r>
            <a:endParaRPr lang="en-GB" i="1" dirty="0" smtClean="0">
              <a:solidFill>
                <a:schemeClr val="bg1"/>
              </a:solidFill>
            </a:endParaRPr>
          </a:p>
        </p:txBody>
      </p:sp>
      <p:sp>
        <p:nvSpPr>
          <p:cNvPr id="31" name="TextBox 9"/>
          <p:cNvSpPr txBox="1">
            <a:spLocks noChangeArrowheads="1"/>
          </p:cNvSpPr>
          <p:nvPr/>
        </p:nvSpPr>
        <p:spPr bwMode="auto">
          <a:xfrm>
            <a:off x="6180998" y="3016154"/>
            <a:ext cx="1147849" cy="1787857"/>
          </a:xfrm>
          <a:prstGeom prst="rect">
            <a:avLst/>
          </a:prstGeom>
          <a:noFill/>
          <a:ln w="9525">
            <a:solidFill>
              <a:srgbClr val="AB0635"/>
            </a:solidFill>
            <a:miter lim="800000"/>
            <a:headEnd/>
            <a:tailEnd/>
          </a:ln>
          <a:effectLst/>
        </p:spPr>
        <p:txBody>
          <a:bodyPr anchor="ctr"/>
          <a:lstStyle/>
          <a:p>
            <a:pPr algn="ctr">
              <a:defRPr/>
            </a:pPr>
            <a:r>
              <a:rPr lang="en-GB" sz="1600" b="1" dirty="0" smtClean="0">
                <a:solidFill>
                  <a:srgbClr val="174A7C"/>
                </a:solidFill>
                <a:latin typeface="Arial" charset="0"/>
              </a:rPr>
              <a:t>Rules</a:t>
            </a:r>
            <a:endParaRPr lang="en-GB" sz="1600" b="1" dirty="0">
              <a:solidFill>
                <a:srgbClr val="174A7C"/>
              </a:solidFill>
              <a:latin typeface="Arial" charset="0"/>
            </a:endParaRPr>
          </a:p>
        </p:txBody>
      </p:sp>
      <p:sp>
        <p:nvSpPr>
          <p:cNvPr id="28" name="Right Arrow 27"/>
          <p:cNvSpPr/>
          <p:nvPr/>
        </p:nvSpPr>
        <p:spPr>
          <a:xfrm>
            <a:off x="3480174" y="3720681"/>
            <a:ext cx="627797" cy="432000"/>
          </a:xfrm>
          <a:prstGeom prst="rightArrow">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defRPr/>
            </a:pPr>
            <a:endParaRPr lang="en-US" sz="1600" b="1" dirty="0">
              <a:solidFill>
                <a:schemeClr val="accent1"/>
              </a:solidFill>
            </a:endParaRPr>
          </a:p>
        </p:txBody>
      </p:sp>
      <p:sp>
        <p:nvSpPr>
          <p:cNvPr id="21" name="Can 20"/>
          <p:cNvSpPr/>
          <p:nvPr/>
        </p:nvSpPr>
        <p:spPr>
          <a:xfrm>
            <a:off x="423081" y="4796487"/>
            <a:ext cx="1392071" cy="1372295"/>
          </a:xfrm>
          <a:prstGeom prst="can">
            <a:avLst>
              <a:gd name="adj" fmla="val 0"/>
            </a:avLst>
          </a:prstGeom>
          <a:solidFill>
            <a:srgbClr val="AD053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defRPr/>
            </a:pPr>
            <a:r>
              <a:rPr lang="en-GB" sz="1600" b="1" dirty="0" smtClean="0">
                <a:solidFill>
                  <a:schemeClr val="bg1"/>
                </a:solidFill>
                <a:latin typeface="Arial" pitchFamily="34" charset="0"/>
                <a:cs typeface="Arial" pitchFamily="34" charset="0"/>
              </a:rPr>
              <a:t>Firm Products / Portfolio Models</a:t>
            </a:r>
            <a:endParaRPr lang="en-GB" sz="1600" b="1" dirty="0">
              <a:solidFill>
                <a:schemeClr val="bg1"/>
              </a:solidFill>
              <a:latin typeface="Arial" pitchFamily="34" charset="0"/>
              <a:cs typeface="Arial" pitchFamily="34" charset="0"/>
            </a:endParaRPr>
          </a:p>
        </p:txBody>
      </p:sp>
      <p:sp>
        <p:nvSpPr>
          <p:cNvPr id="25" name="TextBox 9"/>
          <p:cNvSpPr txBox="1">
            <a:spLocks noChangeArrowheads="1"/>
          </p:cNvSpPr>
          <p:nvPr/>
        </p:nvSpPr>
        <p:spPr bwMode="auto">
          <a:xfrm>
            <a:off x="4048242" y="1173707"/>
            <a:ext cx="1451801" cy="5036024"/>
          </a:xfrm>
          <a:prstGeom prst="rect">
            <a:avLst/>
          </a:prstGeom>
          <a:noFill/>
          <a:ln w="9525">
            <a:solidFill>
              <a:srgbClr val="AB0635"/>
            </a:solidFill>
            <a:miter lim="800000"/>
            <a:headEnd/>
            <a:tailEnd/>
          </a:ln>
          <a:effectLst/>
        </p:spPr>
        <p:txBody>
          <a:bodyPr anchor="ctr"/>
          <a:lstStyle/>
          <a:p>
            <a:pPr algn="ctr">
              <a:defRPr/>
            </a:pPr>
            <a:r>
              <a:rPr lang="en-GB" sz="1600" b="1" dirty="0" smtClean="0">
                <a:solidFill>
                  <a:srgbClr val="174A7C"/>
                </a:solidFill>
                <a:latin typeface="Arial" charset="0"/>
              </a:rPr>
              <a:t>Daily Data Capture and/or Manual Maintenance into My Compliance Office</a:t>
            </a:r>
            <a:endParaRPr lang="en-GB" sz="1600" b="1" dirty="0">
              <a:solidFill>
                <a:srgbClr val="174A7C"/>
              </a:solidFill>
              <a:latin typeface="Arial" charset="0"/>
            </a:endParaRPr>
          </a:p>
        </p:txBody>
      </p:sp>
      <p:sp>
        <p:nvSpPr>
          <p:cNvPr id="41" name="Rectangle 40"/>
          <p:cNvSpPr/>
          <p:nvPr/>
        </p:nvSpPr>
        <p:spPr>
          <a:xfrm>
            <a:off x="682389" y="3074122"/>
            <a:ext cx="368490" cy="191069"/>
          </a:xfrm>
          <a:prstGeom prst="rect">
            <a:avLst/>
          </a:prstGeom>
          <a:solidFill>
            <a:schemeClr val="bg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ctr"/>
            <a:endParaRPr lang="en-US" sz="1600" b="1" dirty="0">
              <a:solidFill>
                <a:schemeClr val="bg1"/>
              </a:solidFill>
            </a:endParaRPr>
          </a:p>
        </p:txBody>
      </p:sp>
      <p:sp>
        <p:nvSpPr>
          <p:cNvPr id="37" name="TextBox 9"/>
          <p:cNvSpPr txBox="1">
            <a:spLocks noChangeArrowheads="1"/>
          </p:cNvSpPr>
          <p:nvPr/>
        </p:nvSpPr>
        <p:spPr bwMode="auto">
          <a:xfrm>
            <a:off x="2306468" y="3439236"/>
            <a:ext cx="1173711" cy="1651380"/>
          </a:xfrm>
          <a:prstGeom prst="rect">
            <a:avLst/>
          </a:prstGeom>
          <a:noFill/>
          <a:ln w="9525">
            <a:solidFill>
              <a:srgbClr val="AB0635"/>
            </a:solidFill>
            <a:miter lim="800000"/>
            <a:headEnd/>
            <a:tailEnd/>
          </a:ln>
          <a:effectLst/>
        </p:spPr>
        <p:txBody>
          <a:bodyPr anchor="ctr"/>
          <a:lstStyle/>
          <a:p>
            <a:pPr algn="ctr">
              <a:defRPr/>
            </a:pPr>
            <a:r>
              <a:rPr lang="en-GB" sz="1600" b="1" dirty="0" smtClean="0">
                <a:solidFill>
                  <a:srgbClr val="174A7C"/>
                </a:solidFill>
                <a:latin typeface="Arial" charset="0"/>
              </a:rPr>
              <a:t>Trans-actions, </a:t>
            </a:r>
          </a:p>
          <a:p>
            <a:pPr algn="ctr">
              <a:defRPr/>
            </a:pPr>
            <a:r>
              <a:rPr lang="en-GB" sz="1600" b="1" dirty="0" smtClean="0">
                <a:solidFill>
                  <a:srgbClr val="174A7C"/>
                </a:solidFill>
                <a:latin typeface="Arial" charset="0"/>
              </a:rPr>
              <a:t>Holdings and Account Values</a:t>
            </a:r>
            <a:endParaRPr lang="en-GB" sz="1600" b="1" dirty="0">
              <a:solidFill>
                <a:srgbClr val="174A7C"/>
              </a:solidFill>
              <a:latin typeface="Arial" charset="0"/>
            </a:endParaRPr>
          </a:p>
        </p:txBody>
      </p:sp>
      <p:grpSp>
        <p:nvGrpSpPr>
          <p:cNvPr id="2" name="Group 43"/>
          <p:cNvGrpSpPr/>
          <p:nvPr/>
        </p:nvGrpSpPr>
        <p:grpSpPr>
          <a:xfrm>
            <a:off x="6550923" y="1446662"/>
            <a:ext cx="1387157" cy="1220655"/>
            <a:chOff x="-314095" y="2011801"/>
            <a:chExt cx="1387157" cy="1220655"/>
          </a:xfrm>
        </p:grpSpPr>
        <p:pic>
          <p:nvPicPr>
            <p:cNvPr id="45" name="Picture 44" descr="employe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267" y="2011801"/>
              <a:ext cx="657610" cy="882615"/>
            </a:xfrm>
            <a:prstGeom prst="rect">
              <a:avLst/>
            </a:prstGeom>
          </p:spPr>
        </p:pic>
        <p:sp>
          <p:nvSpPr>
            <p:cNvPr id="46" name="TextBox 45"/>
            <p:cNvSpPr txBox="1"/>
            <p:nvPr/>
          </p:nvSpPr>
          <p:spPr bwMode="auto">
            <a:xfrm>
              <a:off x="-314095" y="2986235"/>
              <a:ext cx="1387157" cy="246221"/>
            </a:xfrm>
            <a:prstGeom prst="rect">
              <a:avLst/>
            </a:prstGeom>
            <a:noFill/>
            <a:ln w="9525">
              <a:noFill/>
              <a:miter lim="800000"/>
              <a:headEnd/>
              <a:tailEnd/>
            </a:ln>
          </p:spPr>
          <p:txBody>
            <a:bodyPr wrap="square" lIns="0" tIns="0" rIns="0" bIns="0" rtlCol="0">
              <a:spAutoFit/>
            </a:bodyPr>
            <a:lstStyle/>
            <a:p>
              <a:pPr algn="ctr"/>
              <a:r>
                <a:rPr lang="en-US" sz="1600" b="1" dirty="0" smtClean="0">
                  <a:solidFill>
                    <a:schemeClr val="accent1"/>
                  </a:solidFill>
                </a:rPr>
                <a:t>Compliance</a:t>
              </a:r>
              <a:endParaRPr lang="en-US" sz="1600" b="1" dirty="0">
                <a:solidFill>
                  <a:schemeClr val="accent1"/>
                </a:solidFill>
              </a:endParaRPr>
            </a:p>
          </p:txBody>
        </p:sp>
      </p:grpSp>
      <p:sp>
        <p:nvSpPr>
          <p:cNvPr id="33" name="TextBox 9"/>
          <p:cNvSpPr txBox="1">
            <a:spLocks noChangeArrowheads="1"/>
          </p:cNvSpPr>
          <p:nvPr/>
        </p:nvSpPr>
        <p:spPr bwMode="auto">
          <a:xfrm>
            <a:off x="504968" y="1723307"/>
            <a:ext cx="1258959" cy="555871"/>
          </a:xfrm>
          <a:prstGeom prst="rect">
            <a:avLst/>
          </a:prstGeom>
          <a:solidFill>
            <a:schemeClr val="bg1"/>
          </a:solidFill>
          <a:ln w="9525">
            <a:solidFill>
              <a:srgbClr val="AB0635"/>
            </a:solidFill>
            <a:miter lim="800000"/>
            <a:headEnd/>
            <a:tailEnd/>
          </a:ln>
          <a:effectLst/>
        </p:spPr>
        <p:txBody>
          <a:bodyPr anchor="ctr"/>
          <a:lstStyle/>
          <a:p>
            <a:pPr algn="ctr">
              <a:defRPr/>
            </a:pPr>
            <a:r>
              <a:rPr lang="en-GB" sz="1600" b="1" dirty="0" smtClean="0">
                <a:solidFill>
                  <a:srgbClr val="174A7C"/>
                </a:solidFill>
                <a:latin typeface="Arial" charset="0"/>
              </a:rPr>
              <a:t>Household</a:t>
            </a:r>
          </a:p>
          <a:p>
            <a:pPr algn="ctr">
              <a:defRPr/>
            </a:pPr>
            <a:r>
              <a:rPr lang="en-GB" sz="1400" i="1" dirty="0" smtClean="0">
                <a:solidFill>
                  <a:srgbClr val="174A7C"/>
                </a:solidFill>
                <a:latin typeface="Arial" charset="0"/>
              </a:rPr>
              <a:t>(if applicable)</a:t>
            </a:r>
            <a:endParaRPr lang="en-GB" sz="1600" i="1" dirty="0">
              <a:solidFill>
                <a:srgbClr val="174A7C"/>
              </a:solidFill>
              <a:latin typeface="Arial" charset="0"/>
            </a:endParaRPr>
          </a:p>
        </p:txBody>
      </p:sp>
      <p:sp>
        <p:nvSpPr>
          <p:cNvPr id="34" name="TextBox 9"/>
          <p:cNvSpPr txBox="1">
            <a:spLocks noChangeArrowheads="1"/>
          </p:cNvSpPr>
          <p:nvPr/>
        </p:nvSpPr>
        <p:spPr bwMode="auto">
          <a:xfrm>
            <a:off x="504969" y="2282864"/>
            <a:ext cx="1258958" cy="555871"/>
          </a:xfrm>
          <a:prstGeom prst="rect">
            <a:avLst/>
          </a:prstGeom>
          <a:solidFill>
            <a:schemeClr val="bg1"/>
          </a:solidFill>
          <a:ln w="9525">
            <a:solidFill>
              <a:srgbClr val="AB0635"/>
            </a:solidFill>
            <a:miter lim="800000"/>
            <a:headEnd/>
            <a:tailEnd/>
          </a:ln>
          <a:effectLst/>
        </p:spPr>
        <p:txBody>
          <a:bodyPr anchor="ctr"/>
          <a:lstStyle/>
          <a:p>
            <a:pPr algn="ctr">
              <a:defRPr/>
            </a:pPr>
            <a:r>
              <a:rPr lang="en-GB" sz="1600" b="1" dirty="0" smtClean="0">
                <a:solidFill>
                  <a:srgbClr val="174A7C"/>
                </a:solidFill>
                <a:latin typeface="Arial" charset="0"/>
              </a:rPr>
              <a:t>Clients</a:t>
            </a:r>
            <a:endParaRPr lang="en-GB" sz="1600" b="1" dirty="0">
              <a:solidFill>
                <a:srgbClr val="174A7C"/>
              </a:solidFill>
              <a:latin typeface="Arial" charset="0"/>
            </a:endParaRPr>
          </a:p>
        </p:txBody>
      </p:sp>
      <p:sp>
        <p:nvSpPr>
          <p:cNvPr id="39" name="TextBox 9"/>
          <p:cNvSpPr txBox="1">
            <a:spLocks noChangeArrowheads="1"/>
          </p:cNvSpPr>
          <p:nvPr/>
        </p:nvSpPr>
        <p:spPr bwMode="auto">
          <a:xfrm>
            <a:off x="504967" y="2842422"/>
            <a:ext cx="1258959" cy="555871"/>
          </a:xfrm>
          <a:prstGeom prst="rect">
            <a:avLst/>
          </a:prstGeom>
          <a:solidFill>
            <a:schemeClr val="bg1"/>
          </a:solidFill>
          <a:ln w="9525">
            <a:solidFill>
              <a:srgbClr val="AB0635"/>
            </a:solidFill>
            <a:miter lim="800000"/>
            <a:headEnd/>
            <a:tailEnd/>
          </a:ln>
          <a:effectLst/>
        </p:spPr>
        <p:txBody>
          <a:bodyPr anchor="ctr"/>
          <a:lstStyle/>
          <a:p>
            <a:pPr algn="ctr">
              <a:defRPr/>
            </a:pPr>
            <a:r>
              <a:rPr lang="en-GB" sz="1600" b="1" dirty="0" smtClean="0">
                <a:solidFill>
                  <a:srgbClr val="174A7C"/>
                </a:solidFill>
                <a:latin typeface="Arial" charset="0"/>
              </a:rPr>
              <a:t>Client Accounts</a:t>
            </a:r>
            <a:endParaRPr lang="en-GB" sz="1600" b="1" dirty="0">
              <a:solidFill>
                <a:srgbClr val="174A7C"/>
              </a:solidFill>
              <a:latin typeface="Arial" charset="0"/>
            </a:endParaRPr>
          </a:p>
        </p:txBody>
      </p:sp>
      <p:sp>
        <p:nvSpPr>
          <p:cNvPr id="40" name="Right Arrow 39"/>
          <p:cNvSpPr/>
          <p:nvPr/>
        </p:nvSpPr>
        <p:spPr>
          <a:xfrm>
            <a:off x="1802407" y="5290172"/>
            <a:ext cx="2305570" cy="432000"/>
          </a:xfrm>
          <a:prstGeom prst="rightArrow">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defRPr/>
            </a:pPr>
            <a:endParaRPr lang="en-US" sz="1600" b="1" dirty="0">
              <a:solidFill>
                <a:schemeClr val="accent1"/>
              </a:solidFill>
            </a:endParaRPr>
          </a:p>
        </p:txBody>
      </p:sp>
      <p:sp>
        <p:nvSpPr>
          <p:cNvPr id="44" name="Up-Down Arrow 43"/>
          <p:cNvSpPr/>
          <p:nvPr/>
        </p:nvSpPr>
        <p:spPr>
          <a:xfrm>
            <a:off x="968990" y="3411940"/>
            <a:ext cx="395785" cy="13920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47" name="Right Arrow 46"/>
          <p:cNvSpPr/>
          <p:nvPr/>
        </p:nvSpPr>
        <p:spPr>
          <a:xfrm rot="1818500">
            <a:off x="1531465" y="3374155"/>
            <a:ext cx="835629" cy="432000"/>
          </a:xfrm>
          <a:prstGeom prst="rightArrow">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defRPr/>
            </a:pPr>
            <a:endParaRPr lang="en-US" sz="1600" b="1" dirty="0">
              <a:solidFill>
                <a:schemeClr val="accent1"/>
              </a:solidFill>
            </a:endParaRPr>
          </a:p>
        </p:txBody>
      </p:sp>
      <p:sp>
        <p:nvSpPr>
          <p:cNvPr id="48" name="Right Arrow 47"/>
          <p:cNvSpPr/>
          <p:nvPr/>
        </p:nvSpPr>
        <p:spPr>
          <a:xfrm rot="20085548">
            <a:off x="1558759" y="4670688"/>
            <a:ext cx="835629" cy="432000"/>
          </a:xfrm>
          <a:prstGeom prst="rightArrow">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defRPr/>
            </a:pPr>
            <a:endParaRPr lang="en-US" sz="1600" b="1" dirty="0">
              <a:solidFill>
                <a:schemeClr val="accent1"/>
              </a:solidFill>
            </a:endParaRPr>
          </a:p>
        </p:txBody>
      </p:sp>
      <p:sp>
        <p:nvSpPr>
          <p:cNvPr id="49" name="Right Arrow 48"/>
          <p:cNvSpPr/>
          <p:nvPr/>
        </p:nvSpPr>
        <p:spPr>
          <a:xfrm>
            <a:off x="1884293" y="2301311"/>
            <a:ext cx="2237331" cy="432000"/>
          </a:xfrm>
          <a:prstGeom prst="rightArrow">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defRPr/>
            </a:pPr>
            <a:endParaRPr lang="en-US" sz="1600" b="1" dirty="0">
              <a:solidFill>
                <a:schemeClr val="accent1"/>
              </a:solidFill>
            </a:endParaRPr>
          </a:p>
        </p:txBody>
      </p:sp>
      <p:sp>
        <p:nvSpPr>
          <p:cNvPr id="50" name="TextBox 9"/>
          <p:cNvSpPr txBox="1">
            <a:spLocks noChangeArrowheads="1"/>
          </p:cNvSpPr>
          <p:nvPr/>
        </p:nvSpPr>
        <p:spPr bwMode="auto">
          <a:xfrm>
            <a:off x="6168784" y="5472752"/>
            <a:ext cx="1132768" cy="640748"/>
          </a:xfrm>
          <a:prstGeom prst="rect">
            <a:avLst/>
          </a:prstGeom>
          <a:noFill/>
          <a:ln w="9525">
            <a:solidFill>
              <a:srgbClr val="AB0635"/>
            </a:solidFill>
            <a:miter lim="800000"/>
            <a:headEnd/>
            <a:tailEnd/>
          </a:ln>
          <a:effectLst/>
        </p:spPr>
        <p:txBody>
          <a:bodyPr anchor="ctr"/>
          <a:lstStyle/>
          <a:p>
            <a:pPr algn="ctr">
              <a:defRPr/>
            </a:pPr>
            <a:r>
              <a:rPr lang="en-GB" sz="1600" b="1" dirty="0" smtClean="0">
                <a:solidFill>
                  <a:srgbClr val="174A7C"/>
                </a:solidFill>
                <a:latin typeface="Arial" charset="0"/>
              </a:rPr>
              <a:t>Overrides</a:t>
            </a:r>
            <a:endParaRPr lang="en-GB" sz="1600" b="1" dirty="0">
              <a:solidFill>
                <a:srgbClr val="174A7C"/>
              </a:solidFill>
              <a:latin typeface="Arial" charset="0"/>
            </a:endParaRPr>
          </a:p>
        </p:txBody>
      </p:sp>
      <p:sp>
        <p:nvSpPr>
          <p:cNvPr id="54" name="Up-Down Arrow 53"/>
          <p:cNvSpPr/>
          <p:nvPr/>
        </p:nvSpPr>
        <p:spPr>
          <a:xfrm>
            <a:off x="6550923" y="4804010"/>
            <a:ext cx="395785" cy="6687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6" name="Can 55"/>
          <p:cNvSpPr/>
          <p:nvPr/>
        </p:nvSpPr>
        <p:spPr>
          <a:xfrm>
            <a:off x="7792873" y="3527250"/>
            <a:ext cx="955338" cy="799094"/>
          </a:xfrm>
          <a:prstGeom prst="can">
            <a:avLst>
              <a:gd name="adj" fmla="val 0"/>
            </a:avLst>
          </a:prstGeom>
          <a:solidFill>
            <a:srgbClr val="AD053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defRPr/>
            </a:pPr>
            <a:r>
              <a:rPr lang="en-GB" sz="1600" b="1" dirty="0" smtClean="0">
                <a:solidFill>
                  <a:schemeClr val="bg1"/>
                </a:solidFill>
                <a:latin typeface="Arial" pitchFamily="34" charset="0"/>
                <a:cs typeface="Arial" pitchFamily="34" charset="0"/>
              </a:rPr>
              <a:t>Alerts</a:t>
            </a:r>
            <a:endParaRPr lang="en-GB" sz="1600" b="1" dirty="0">
              <a:solidFill>
                <a:schemeClr val="bg1"/>
              </a:solidFill>
              <a:latin typeface="Arial" pitchFamily="34" charset="0"/>
              <a:cs typeface="Arial" pitchFamily="34" charset="0"/>
            </a:endParaRPr>
          </a:p>
        </p:txBody>
      </p:sp>
      <p:sp>
        <p:nvSpPr>
          <p:cNvPr id="58" name="TextBox 9"/>
          <p:cNvSpPr txBox="1">
            <a:spLocks noChangeArrowheads="1"/>
          </p:cNvSpPr>
          <p:nvPr/>
        </p:nvSpPr>
        <p:spPr bwMode="auto">
          <a:xfrm>
            <a:off x="5991366" y="1173707"/>
            <a:ext cx="2866025" cy="5049671"/>
          </a:xfrm>
          <a:prstGeom prst="rect">
            <a:avLst/>
          </a:prstGeom>
          <a:noFill/>
          <a:ln w="9525">
            <a:solidFill>
              <a:srgbClr val="AB0635"/>
            </a:solidFill>
            <a:miter lim="800000"/>
            <a:headEnd/>
            <a:tailEnd/>
          </a:ln>
          <a:effectLst/>
        </p:spPr>
        <p:txBody>
          <a:bodyPr anchor="ctr"/>
          <a:lstStyle/>
          <a:p>
            <a:pPr algn="ctr">
              <a:defRPr/>
            </a:pPr>
            <a:endParaRPr lang="en-GB" sz="1600" b="1" dirty="0">
              <a:solidFill>
                <a:srgbClr val="174A7C"/>
              </a:solidFill>
              <a:latin typeface="Arial" charset="0"/>
            </a:endParaRPr>
          </a:p>
        </p:txBody>
      </p:sp>
      <p:sp>
        <p:nvSpPr>
          <p:cNvPr id="59" name="Left-Right Arrow 58"/>
          <p:cNvSpPr/>
          <p:nvPr/>
        </p:nvSpPr>
        <p:spPr>
          <a:xfrm>
            <a:off x="5513695" y="3720681"/>
            <a:ext cx="696035" cy="4094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ight Arrow 59"/>
          <p:cNvSpPr/>
          <p:nvPr/>
        </p:nvSpPr>
        <p:spPr>
          <a:xfrm>
            <a:off x="7369791" y="3707033"/>
            <a:ext cx="464019" cy="432000"/>
          </a:xfrm>
          <a:prstGeom prst="rightArrow">
            <a:avLst>
              <a:gd name="adj1" fmla="val 62637"/>
              <a:gd name="adj2" fmla="val 5000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defRPr/>
            </a:pPr>
            <a:endParaRPr lang="en-US" sz="16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1000"/>
                                        <p:tgtEl>
                                          <p:spTgt spid="4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1000"/>
                                        <p:tgtEl>
                                          <p:spTgt spid="48"/>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10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1000"/>
                                        <p:tgtEl>
                                          <p:spTgt spid="4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1000"/>
                                        <p:tgtEl>
                                          <p:spTgt spid="2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1000"/>
                                        <p:tgtEl>
                                          <p:spTgt spid="4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10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par>
                          <p:cTn id="55" fill="hold">
                            <p:stCondLst>
                              <p:cond delay="0"/>
                            </p:stCondLst>
                            <p:childTnLst>
                              <p:par>
                                <p:cTn id="56" presetID="22" presetClass="entr" presetSubtype="8"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left)">
                                      <p:cBhvr>
                                        <p:cTn id="58" dur="1000"/>
                                        <p:tgtEl>
                                          <p:spTgt spid="59"/>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1000"/>
                                        <p:tgtEl>
                                          <p:spTgt spid="31"/>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wipe(left)">
                                      <p:cBhvr>
                                        <p:cTn id="66" dur="1000"/>
                                        <p:tgtEl>
                                          <p:spTgt spid="60"/>
                                        </p:tgtEl>
                                      </p:cBhvr>
                                    </p:animEffect>
                                  </p:childTnLst>
                                </p:cTn>
                              </p:par>
                            </p:childTnLst>
                          </p:cTn>
                        </p:par>
                        <p:par>
                          <p:cTn id="67" fill="hold">
                            <p:stCondLst>
                              <p:cond delay="3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10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wipe(up)">
                                      <p:cBhvr>
                                        <p:cTn id="75" dur="1000"/>
                                        <p:tgtEl>
                                          <p:spTgt spid="54"/>
                                        </p:tgtEl>
                                      </p:cBhvr>
                                    </p:animEffect>
                                  </p:childTnLst>
                                </p:cTn>
                              </p:par>
                            </p:childTnLst>
                          </p:cTn>
                        </p:par>
                        <p:par>
                          <p:cTn id="76" fill="hold">
                            <p:stCondLst>
                              <p:cond delay="1000"/>
                            </p:stCondLst>
                            <p:childTnLst>
                              <p:par>
                                <p:cTn id="77" presetID="22" presetClass="entr" presetSubtype="1"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up)">
                                      <p:cBhvr>
                                        <p:cTn id="79"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31" grpId="0" animBg="1"/>
      <p:bldP spid="28" grpId="0" animBg="1"/>
      <p:bldP spid="21" grpId="0" animBg="1"/>
      <p:bldP spid="25" grpId="0" animBg="1"/>
      <p:bldP spid="37" grpId="0" animBg="1"/>
      <p:bldP spid="33" grpId="0" animBg="1"/>
      <p:bldP spid="34" grpId="0" animBg="1"/>
      <p:bldP spid="39" grpId="0" animBg="1"/>
      <p:bldP spid="40" grpId="0" animBg="1"/>
      <p:bldP spid="44" grpId="0" animBg="1"/>
      <p:bldP spid="47" grpId="0" animBg="1"/>
      <p:bldP spid="48" grpId="0" animBg="1"/>
      <p:bldP spid="49" grpId="0" animBg="1"/>
      <p:bldP spid="50" grpId="0" animBg="1"/>
      <p:bldP spid="54" grpId="0" animBg="1"/>
      <p:bldP spid="56" grpId="0" animBg="1"/>
      <p:bldP spid="58" grpId="0" animBg="1"/>
      <p:bldP spid="59" grpId="0" animBg="1"/>
      <p:bldP spid="6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3"/>
          <p:cNvSpPr>
            <a:spLocks noGrp="1"/>
          </p:cNvSpPr>
          <p:nvPr>
            <p:ph idx="1"/>
          </p:nvPr>
        </p:nvSpPr>
        <p:spPr>
          <a:xfrm>
            <a:off x="357466" y="1231244"/>
            <a:ext cx="8338300" cy="5251451"/>
          </a:xfrm>
          <a:ln>
            <a:noFill/>
            <a:miter lim="800000"/>
            <a:headEnd/>
            <a:tailEnd/>
          </a:ln>
        </p:spPr>
        <p:txBody>
          <a:bodyPr>
            <a:noAutofit/>
          </a:bodyPr>
          <a:lstStyle/>
          <a:p>
            <a:pPr algn="ctr">
              <a:buNone/>
            </a:pPr>
            <a:r>
              <a:rPr lang="en-US" sz="2000" b="1" dirty="0" smtClean="0">
                <a:solidFill>
                  <a:schemeClr val="tx2"/>
                </a:solidFill>
              </a:rPr>
              <a:t>Morris N. Simkin</a:t>
            </a:r>
          </a:p>
          <a:p>
            <a:pPr algn="ctr">
              <a:buNone/>
            </a:pPr>
            <a:r>
              <a:rPr lang="en-US" sz="2000" dirty="0" smtClean="0">
                <a:solidFill>
                  <a:schemeClr val="tx2"/>
                </a:solidFill>
              </a:rPr>
              <a:t>Simkin Law Office</a:t>
            </a:r>
          </a:p>
          <a:p>
            <a:pPr algn="ctr">
              <a:buNone/>
            </a:pPr>
            <a:r>
              <a:rPr lang="en-US" sz="2000" dirty="0" smtClean="0">
                <a:solidFill>
                  <a:schemeClr val="tx2"/>
                </a:solidFill>
              </a:rPr>
              <a:t>51 E. 42d Street</a:t>
            </a:r>
          </a:p>
          <a:p>
            <a:pPr algn="ctr">
              <a:buNone/>
            </a:pPr>
            <a:r>
              <a:rPr lang="en-US" sz="2000" dirty="0" smtClean="0">
                <a:solidFill>
                  <a:schemeClr val="tx2"/>
                </a:solidFill>
              </a:rPr>
              <a:t>New York, New York 10017</a:t>
            </a:r>
          </a:p>
          <a:p>
            <a:pPr algn="ctr">
              <a:buNone/>
            </a:pPr>
            <a:r>
              <a:rPr lang="en-US" sz="2000" dirty="0" smtClean="0">
                <a:solidFill>
                  <a:schemeClr val="tx2"/>
                </a:solidFill>
                <a:hlinkClick r:id="rId3"/>
              </a:rPr>
              <a:t>msimkin@securitiesregslawyer.com</a:t>
            </a:r>
            <a:endParaRPr lang="en-US" sz="2000" dirty="0" smtClean="0">
              <a:solidFill>
                <a:schemeClr val="tx2"/>
              </a:solidFill>
            </a:endParaRPr>
          </a:p>
          <a:p>
            <a:pPr algn="ctr">
              <a:buNone/>
            </a:pPr>
            <a:r>
              <a:rPr lang="en-US" sz="2000" dirty="0" smtClean="0">
                <a:solidFill>
                  <a:schemeClr val="tx2"/>
                </a:solidFill>
              </a:rPr>
              <a:t>212 455 0476</a:t>
            </a:r>
          </a:p>
          <a:p>
            <a:pPr marL="113955" indent="0" algn="ctr">
              <a:buNone/>
            </a:pPr>
            <a:endParaRPr lang="en-IE" sz="2000" b="1" dirty="0" smtClean="0">
              <a:solidFill>
                <a:schemeClr val="tx2"/>
              </a:solidFill>
              <a:latin typeface="Georgia"/>
              <a:cs typeface="Georgia"/>
            </a:endParaRPr>
          </a:p>
          <a:p>
            <a:pPr marL="113955" indent="0" algn="ctr">
              <a:buNone/>
            </a:pPr>
            <a:endParaRPr lang="en-IE" sz="2000" b="1" dirty="0" smtClean="0">
              <a:solidFill>
                <a:schemeClr val="tx2"/>
              </a:solidFill>
              <a:latin typeface="Georgia"/>
              <a:cs typeface="Georgia"/>
            </a:endParaRPr>
          </a:p>
          <a:p>
            <a:pPr marL="113955" indent="0" algn="ctr">
              <a:buNone/>
            </a:pPr>
            <a:r>
              <a:rPr lang="en-IE" sz="2000" b="1" dirty="0" smtClean="0">
                <a:solidFill>
                  <a:schemeClr val="tx2"/>
                </a:solidFill>
                <a:latin typeface="Georgia"/>
                <a:cs typeface="Georgia"/>
              </a:rPr>
              <a:t>Michelle Inferri</a:t>
            </a:r>
          </a:p>
          <a:p>
            <a:pPr marL="113955" indent="0" algn="ctr">
              <a:buNone/>
            </a:pPr>
            <a:r>
              <a:rPr lang="en-IE" sz="2000" dirty="0" smtClean="0">
                <a:solidFill>
                  <a:schemeClr val="tx2"/>
                </a:solidFill>
                <a:latin typeface="Georgia"/>
                <a:cs typeface="Georgia"/>
              </a:rPr>
              <a:t>212</a:t>
            </a:r>
            <a:r>
              <a:rPr lang="en-IE" sz="2000" dirty="0">
                <a:solidFill>
                  <a:schemeClr val="tx2"/>
                </a:solidFill>
                <a:latin typeface="Georgia"/>
                <a:cs typeface="Georgia"/>
              </a:rPr>
              <a:t>-852-</a:t>
            </a:r>
            <a:r>
              <a:rPr lang="en-IE" sz="2000" dirty="0" smtClean="0">
                <a:solidFill>
                  <a:schemeClr val="tx2"/>
                </a:solidFill>
                <a:latin typeface="Georgia"/>
                <a:cs typeface="Georgia"/>
              </a:rPr>
              <a:t>9029</a:t>
            </a:r>
          </a:p>
          <a:p>
            <a:pPr marL="113955" indent="0" algn="ctr">
              <a:buNone/>
            </a:pPr>
            <a:r>
              <a:rPr lang="en-US" sz="2000" dirty="0" smtClean="0">
                <a:solidFill>
                  <a:schemeClr val="tx2"/>
                </a:solidFill>
                <a:latin typeface="Georgia"/>
                <a:cs typeface="Georgia"/>
                <a:hlinkClick r:id="rId4"/>
              </a:rPr>
              <a:t>minferritauss</a:t>
            </a:r>
            <a:r>
              <a:rPr lang="en-US" sz="2000" dirty="0">
                <a:solidFill>
                  <a:schemeClr val="tx2"/>
                </a:solidFill>
                <a:latin typeface="Georgia"/>
                <a:cs typeface="Georgia"/>
                <a:hlinkClick r:id="rId4"/>
              </a:rPr>
              <a:t>@</a:t>
            </a:r>
            <a:r>
              <a:rPr lang="en-US" sz="2000" dirty="0" smtClean="0">
                <a:solidFill>
                  <a:schemeClr val="tx2"/>
                </a:solidFill>
                <a:latin typeface="Georgia"/>
                <a:cs typeface="Georgia"/>
                <a:hlinkClick r:id="rId4"/>
              </a:rPr>
              <a:t>terranua.com</a:t>
            </a:r>
            <a:endParaRPr lang="en-US" sz="2000" dirty="0">
              <a:solidFill>
                <a:schemeClr val="tx2"/>
              </a:solidFill>
              <a:latin typeface="Georgia"/>
              <a:cs typeface="Georgia"/>
            </a:endParaRPr>
          </a:p>
          <a:p>
            <a:pPr marL="113955" indent="0" algn="ctr">
              <a:buNone/>
            </a:pPr>
            <a:r>
              <a:rPr lang="en-US" sz="2000" dirty="0" smtClean="0">
                <a:solidFill>
                  <a:schemeClr val="tx2"/>
                </a:solidFill>
                <a:latin typeface="Georgia"/>
                <a:cs typeface="Georgia"/>
                <a:hlinkClick r:id="rId5"/>
              </a:rPr>
              <a:t>www.MySuitabilityOffice.com</a:t>
            </a:r>
            <a:endParaRPr lang="en-IE" sz="2000" dirty="0">
              <a:solidFill>
                <a:schemeClr val="tx2"/>
              </a:solidFill>
              <a:latin typeface="Georgia"/>
              <a:cs typeface="Georgia"/>
            </a:endParaRPr>
          </a:p>
        </p:txBody>
      </p:sp>
      <p:sp>
        <p:nvSpPr>
          <p:cNvPr id="34819" name="Title 1"/>
          <p:cNvSpPr>
            <a:spLocks noGrp="1"/>
          </p:cNvSpPr>
          <p:nvPr>
            <p:ph type="title"/>
          </p:nvPr>
        </p:nvSpPr>
        <p:spPr>
          <a:xfrm>
            <a:off x="0" y="0"/>
            <a:ext cx="9144000" cy="971550"/>
          </a:xfrm>
        </p:spPr>
        <p:txBody>
          <a:bodyPr/>
          <a:lstStyle/>
          <a:p>
            <a:pPr algn="l"/>
            <a:r>
              <a:rPr lang="en-US" dirty="0" smtClean="0"/>
              <a:t>Contact Details</a:t>
            </a:r>
            <a:endParaRPr lang="en-GB" sz="2000" dirty="0" smtClean="0"/>
          </a:p>
        </p:txBody>
      </p:sp>
    </p:spTree>
    <p:extLst>
      <p:ext uri="{BB962C8B-B14F-4D97-AF65-F5344CB8AC3E}">
        <p14:creationId xmlns:p14="http://schemas.microsoft.com/office/powerpoint/2010/main" val="1956098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5361"/>
            <a:ext cx="8686513" cy="532279"/>
          </a:xfrm>
        </p:spPr>
        <p:txBody>
          <a:bodyPr/>
          <a:lstStyle/>
          <a:p>
            <a:pPr algn="l"/>
            <a:r>
              <a:rPr lang="en-US" dirty="0" smtClean="0"/>
              <a:t>This Way</a:t>
            </a:r>
            <a:endParaRPr lang="en-US" dirty="0"/>
          </a:p>
        </p:txBody>
      </p:sp>
      <p:pic>
        <p:nvPicPr>
          <p:cNvPr id="5" name="Content Placeholder 4" descr="stock_market_optimism_798335.jpg"/>
          <p:cNvPicPr>
            <a:picLocks noGrp="1" noChangeAspect="1"/>
          </p:cNvPicPr>
          <p:nvPr>
            <p:ph idx="1"/>
          </p:nvPr>
        </p:nvPicPr>
        <p:blipFill>
          <a:blip r:embed="rId2"/>
          <a:stretch>
            <a:fillRect/>
          </a:stretch>
        </p:blipFill>
        <p:spPr>
          <a:xfrm>
            <a:off x="2286000" y="2249265"/>
            <a:ext cx="4572000" cy="3227832"/>
          </a:xfrm>
        </p:spPr>
      </p:pic>
      <p:sp>
        <p:nvSpPr>
          <p:cNvPr id="4" name="Slide Number Placeholder 3"/>
          <p:cNvSpPr>
            <a:spLocks noGrp="1"/>
          </p:cNvSpPr>
          <p:nvPr>
            <p:ph type="sldNum" sz="quarter" idx="10"/>
          </p:nvPr>
        </p:nvSpPr>
        <p:spPr/>
        <p:txBody>
          <a:bodyPr/>
          <a:lstStyle/>
          <a:p>
            <a:fld id="{C6077FB9-4BC3-4E35-85F6-5027231443C4}"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965" y="1011176"/>
            <a:ext cx="6455870" cy="1754326"/>
          </a:xfrm>
          <a:prstGeom prst="rect">
            <a:avLst/>
          </a:prstGeom>
          <a:noFill/>
        </p:spPr>
        <p:txBody>
          <a:bodyPr wrap="square" rtlCol="0">
            <a:spAutoFit/>
          </a:bodyPr>
          <a:lstStyle/>
          <a:p>
            <a:r>
              <a:rPr lang="en-US" dirty="0" smtClean="0">
                <a:solidFill>
                  <a:schemeClr val="tx2"/>
                </a:solidFill>
              </a:rPr>
              <a:t>Know the essential facts in opening a customer’s account</a:t>
            </a:r>
          </a:p>
          <a:p>
            <a:endParaRPr lang="en-US" dirty="0" smtClean="0">
              <a:solidFill>
                <a:schemeClr val="tx2"/>
              </a:solidFill>
            </a:endParaRPr>
          </a:p>
          <a:p>
            <a:r>
              <a:rPr lang="en-US" dirty="0">
                <a:solidFill>
                  <a:schemeClr val="tx2"/>
                </a:solidFill>
              </a:rPr>
              <a:t>	</a:t>
            </a:r>
            <a:r>
              <a:rPr lang="en-US" dirty="0" smtClean="0">
                <a:solidFill>
                  <a:schemeClr val="tx2"/>
                </a:solidFill>
              </a:rPr>
              <a:t>	a. The facts necessary to service the account</a:t>
            </a:r>
          </a:p>
          <a:p>
            <a:r>
              <a:rPr lang="en-US" dirty="0">
                <a:solidFill>
                  <a:schemeClr val="tx2"/>
                </a:solidFill>
              </a:rPr>
              <a:t>	</a:t>
            </a:r>
            <a:r>
              <a:rPr lang="en-US" dirty="0" smtClean="0">
                <a:solidFill>
                  <a:schemeClr val="tx2"/>
                </a:solidFill>
              </a:rPr>
              <a:t>	b. Who has authority  over the account</a:t>
            </a:r>
          </a:p>
          <a:p>
            <a:r>
              <a:rPr lang="en-US" dirty="0">
                <a:solidFill>
                  <a:schemeClr val="tx2"/>
                </a:solidFill>
              </a:rPr>
              <a:t>	</a:t>
            </a:r>
            <a:r>
              <a:rPr lang="en-US" dirty="0" smtClean="0">
                <a:solidFill>
                  <a:schemeClr val="tx2"/>
                </a:solidFill>
              </a:rPr>
              <a:t>	c. Any special handling instructions</a:t>
            </a:r>
          </a:p>
          <a:p>
            <a:r>
              <a:rPr lang="en-US" dirty="0">
                <a:solidFill>
                  <a:schemeClr val="tx2"/>
                </a:solidFill>
              </a:rPr>
              <a:t>	</a:t>
            </a:r>
            <a:r>
              <a:rPr lang="en-US" dirty="0" smtClean="0">
                <a:solidFill>
                  <a:schemeClr val="tx2"/>
                </a:solidFill>
              </a:rPr>
              <a:t>	d. Comply with applicable law</a:t>
            </a:r>
            <a:endParaRPr lang="en-US" dirty="0">
              <a:solidFill>
                <a:schemeClr val="tx2"/>
              </a:solidFill>
            </a:endParaRPr>
          </a:p>
        </p:txBody>
      </p:sp>
      <p:sp>
        <p:nvSpPr>
          <p:cNvPr id="3" name="Title 1"/>
          <p:cNvSpPr>
            <a:spLocks noGrp="1"/>
          </p:cNvSpPr>
          <p:nvPr>
            <p:ph type="title"/>
          </p:nvPr>
        </p:nvSpPr>
        <p:spPr>
          <a:xfrm>
            <a:off x="0" y="401116"/>
            <a:ext cx="8998747" cy="802232"/>
          </a:xfrm>
          <a:prstGeom prst="rect">
            <a:avLst/>
          </a:prstGeom>
        </p:spPr>
        <p:txBody>
          <a:bodyPr/>
          <a:lstStyle/>
          <a:p>
            <a:pPr algn="l"/>
            <a:r>
              <a:rPr lang="en-US" dirty="0" smtClean="0">
                <a:solidFill>
                  <a:schemeClr val="bg1"/>
                </a:solidFill>
              </a:rPr>
              <a:t>Know Your Customer, FINRA Rule 2090</a:t>
            </a:r>
            <a:br>
              <a:rPr lang="en-US" dirty="0" smtClean="0">
                <a:solidFill>
                  <a:schemeClr val="bg1"/>
                </a:solidFill>
              </a:rPr>
            </a:br>
            <a:endParaRPr lang="en-US" dirty="0"/>
          </a:p>
        </p:txBody>
      </p:sp>
    </p:spTree>
    <p:extLst>
      <p:ext uri="{BB962C8B-B14F-4D97-AF65-F5344CB8AC3E}">
        <p14:creationId xmlns:p14="http://schemas.microsoft.com/office/powerpoint/2010/main" val="585493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659" y="1003610"/>
            <a:ext cx="8991564" cy="1200329"/>
          </a:xfrm>
          <a:prstGeom prst="rect">
            <a:avLst/>
          </a:prstGeom>
          <a:noFill/>
        </p:spPr>
        <p:txBody>
          <a:bodyPr wrap="square" rtlCol="0">
            <a:spAutoFit/>
          </a:bodyPr>
          <a:lstStyle/>
          <a:p>
            <a:r>
              <a:rPr lang="en-US" dirty="0" smtClean="0">
                <a:solidFill>
                  <a:schemeClr val="tx2"/>
                </a:solidFill>
              </a:rPr>
              <a:t>Simple Concept, but extremely complex application</a:t>
            </a:r>
          </a:p>
          <a:p>
            <a:endParaRPr lang="en-US" dirty="0">
              <a:solidFill>
                <a:schemeClr val="tx2"/>
              </a:solidFill>
            </a:endParaRPr>
          </a:p>
          <a:p>
            <a:r>
              <a:rPr lang="en-US" dirty="0" smtClean="0">
                <a:solidFill>
                  <a:schemeClr val="tx2"/>
                </a:solidFill>
              </a:rPr>
              <a:t>FINRA has published </a:t>
            </a:r>
            <a:r>
              <a:rPr lang="en-US" dirty="0">
                <a:solidFill>
                  <a:schemeClr val="tx2"/>
                </a:solidFill>
              </a:rPr>
              <a:t>f</a:t>
            </a:r>
            <a:r>
              <a:rPr lang="en-US" dirty="0" smtClean="0">
                <a:solidFill>
                  <a:schemeClr val="tx2"/>
                </a:solidFill>
              </a:rPr>
              <a:t>ive Regulatory Notices to explain it ( 11-02; 11-25; 12-25; 12-55; </a:t>
            </a:r>
          </a:p>
          <a:p>
            <a:r>
              <a:rPr lang="en-US" dirty="0" smtClean="0">
                <a:solidFill>
                  <a:schemeClr val="tx2"/>
                </a:solidFill>
              </a:rPr>
              <a:t>and 13-31), a FAQ and a sample account opening form</a:t>
            </a:r>
            <a:endParaRPr lang="en-US" dirty="0">
              <a:solidFill>
                <a:schemeClr val="tx2"/>
              </a:solidFill>
            </a:endParaRPr>
          </a:p>
        </p:txBody>
      </p:sp>
      <p:sp>
        <p:nvSpPr>
          <p:cNvPr id="3" name="Title 1"/>
          <p:cNvSpPr>
            <a:spLocks noGrp="1"/>
          </p:cNvSpPr>
          <p:nvPr>
            <p:ph type="title"/>
          </p:nvPr>
        </p:nvSpPr>
        <p:spPr>
          <a:xfrm>
            <a:off x="0" y="724829"/>
            <a:ext cx="8998747" cy="478518"/>
          </a:xfrm>
          <a:prstGeom prst="rect">
            <a:avLst/>
          </a:prstGeom>
        </p:spPr>
        <p:txBody>
          <a:bodyPr/>
          <a:lstStyle/>
          <a:p>
            <a:pPr algn="l"/>
            <a:r>
              <a:rPr lang="en-US" dirty="0" smtClean="0"/>
              <a:t>Suitability FINRA Rule 2111</a:t>
            </a:r>
            <a:br>
              <a:rPr lang="en-US" dirty="0" smtClean="0"/>
            </a:br>
            <a:r>
              <a:rPr lang="en-US" dirty="0" smtClean="0">
                <a:solidFill>
                  <a:schemeClr val="bg1"/>
                </a:solidFill>
              </a:rPr>
              <a:t/>
            </a:r>
            <a:br>
              <a:rPr lang="en-US" dirty="0" smtClean="0">
                <a:solidFill>
                  <a:schemeClr val="bg1"/>
                </a:solidFill>
              </a:rPr>
            </a:br>
            <a:endParaRPr lang="en-US" dirty="0"/>
          </a:p>
        </p:txBody>
      </p:sp>
    </p:spTree>
    <p:extLst>
      <p:ext uri="{BB962C8B-B14F-4D97-AF65-F5344CB8AC3E}">
        <p14:creationId xmlns:p14="http://schemas.microsoft.com/office/powerpoint/2010/main" val="250429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5361"/>
            <a:ext cx="8686513" cy="532279"/>
          </a:xfrm>
        </p:spPr>
        <p:txBody>
          <a:bodyPr/>
          <a:lstStyle/>
          <a:p>
            <a:pPr algn="l"/>
            <a:r>
              <a:rPr lang="en-US" dirty="0" smtClean="0"/>
              <a:t>So Got Any Hot Stock Tips</a:t>
            </a:r>
            <a:endParaRPr lang="en-US" dirty="0"/>
          </a:p>
        </p:txBody>
      </p:sp>
      <p:pic>
        <p:nvPicPr>
          <p:cNvPr id="5" name="Content Placeholder 4" descr="cam_stock_tips5.jpg"/>
          <p:cNvPicPr>
            <a:picLocks noGrp="1" noChangeAspect="1"/>
          </p:cNvPicPr>
          <p:nvPr>
            <p:ph idx="1"/>
          </p:nvPr>
        </p:nvPicPr>
        <p:blipFill>
          <a:blip r:embed="rId2"/>
          <a:stretch>
            <a:fillRect/>
          </a:stretch>
        </p:blipFill>
        <p:spPr>
          <a:xfrm>
            <a:off x="2190750" y="2224881"/>
            <a:ext cx="4762500" cy="3276600"/>
          </a:xfrm>
        </p:spPr>
      </p:pic>
      <p:sp>
        <p:nvSpPr>
          <p:cNvPr id="4" name="Slide Number Placeholder 3"/>
          <p:cNvSpPr>
            <a:spLocks noGrp="1"/>
          </p:cNvSpPr>
          <p:nvPr>
            <p:ph type="sldNum" sz="quarter" idx="10"/>
          </p:nvPr>
        </p:nvSpPr>
        <p:spPr/>
        <p:txBody>
          <a:bodyPr/>
          <a:lstStyle/>
          <a:p>
            <a:fld id="{C6077FB9-4BC3-4E35-85F6-5027231443C4}"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516" y="1109755"/>
            <a:ext cx="8951489" cy="1477328"/>
          </a:xfrm>
          <a:prstGeom prst="rect">
            <a:avLst/>
          </a:prstGeom>
          <a:noFill/>
        </p:spPr>
        <p:txBody>
          <a:bodyPr wrap="none" rtlCol="0">
            <a:spAutoFit/>
          </a:bodyPr>
          <a:lstStyle/>
          <a:p>
            <a:r>
              <a:rPr lang="en-US" dirty="0" smtClean="0">
                <a:solidFill>
                  <a:schemeClr val="tx2"/>
                </a:solidFill>
              </a:rPr>
              <a:t>Suitability obligation applies whenever a broker </a:t>
            </a:r>
            <a:r>
              <a:rPr lang="en-US" b="1" u="sng" dirty="0" smtClean="0">
                <a:solidFill>
                  <a:schemeClr val="tx2"/>
                </a:solidFill>
              </a:rPr>
              <a:t>recommends</a:t>
            </a:r>
          </a:p>
          <a:p>
            <a:r>
              <a:rPr lang="en-US" dirty="0" smtClean="0">
                <a:solidFill>
                  <a:schemeClr val="tx2"/>
                </a:solidFill>
              </a:rPr>
              <a:t> a </a:t>
            </a:r>
            <a:r>
              <a:rPr lang="en-US" b="1" u="sng" dirty="0" smtClean="0">
                <a:solidFill>
                  <a:schemeClr val="tx2"/>
                </a:solidFill>
              </a:rPr>
              <a:t>transaction or investment strategy</a:t>
            </a:r>
            <a:r>
              <a:rPr lang="en-US" dirty="0" smtClean="0">
                <a:solidFill>
                  <a:schemeClr val="tx2"/>
                </a:solidFill>
              </a:rPr>
              <a:t> to a </a:t>
            </a:r>
            <a:r>
              <a:rPr lang="en-US" b="1" u="sng" dirty="0" smtClean="0">
                <a:solidFill>
                  <a:schemeClr val="tx2"/>
                </a:solidFill>
              </a:rPr>
              <a:t>customer</a:t>
            </a:r>
            <a:r>
              <a:rPr lang="en-US" dirty="0" smtClean="0">
                <a:solidFill>
                  <a:schemeClr val="tx2"/>
                </a:solidFill>
              </a:rPr>
              <a:t> based upon the customer’s </a:t>
            </a:r>
          </a:p>
          <a:p>
            <a:r>
              <a:rPr lang="en-US" b="1" u="sng" dirty="0">
                <a:solidFill>
                  <a:schemeClr val="tx2"/>
                </a:solidFill>
              </a:rPr>
              <a:t>i</a:t>
            </a:r>
            <a:r>
              <a:rPr lang="en-US" b="1" u="sng" dirty="0" smtClean="0">
                <a:solidFill>
                  <a:schemeClr val="tx2"/>
                </a:solidFill>
              </a:rPr>
              <a:t>nvestment profile</a:t>
            </a:r>
            <a:endParaRPr lang="en-US" dirty="0" smtClean="0">
              <a:solidFill>
                <a:schemeClr val="tx2"/>
              </a:solidFill>
            </a:endParaRPr>
          </a:p>
          <a:p>
            <a:endParaRPr lang="en-US" b="1" u="sng" dirty="0">
              <a:solidFill>
                <a:schemeClr val="tx2"/>
              </a:solidFill>
            </a:endParaRPr>
          </a:p>
          <a:p>
            <a:r>
              <a:rPr lang="en-US" dirty="0" smtClean="0">
                <a:solidFill>
                  <a:schemeClr val="tx2"/>
                </a:solidFill>
              </a:rPr>
              <a:t>4 key terms that must be defined</a:t>
            </a:r>
            <a:endParaRPr lang="en-US" dirty="0">
              <a:solidFill>
                <a:schemeClr val="tx2"/>
              </a:solidFill>
            </a:endParaRPr>
          </a:p>
        </p:txBody>
      </p:sp>
      <p:sp>
        <p:nvSpPr>
          <p:cNvPr id="3" name="Title 1"/>
          <p:cNvSpPr>
            <a:spLocks noGrp="1"/>
          </p:cNvSpPr>
          <p:nvPr>
            <p:ph type="title"/>
          </p:nvPr>
        </p:nvSpPr>
        <p:spPr>
          <a:xfrm>
            <a:off x="0" y="305361"/>
            <a:ext cx="8686513" cy="532279"/>
          </a:xfrm>
        </p:spPr>
        <p:txBody>
          <a:bodyPr/>
          <a:lstStyle/>
          <a:p>
            <a:pPr algn="l"/>
            <a:r>
              <a:rPr lang="en-US" dirty="0" smtClean="0">
                <a:solidFill>
                  <a:schemeClr val="bg1"/>
                </a:solidFill>
              </a:rPr>
              <a:t>Suitability Obligation</a:t>
            </a:r>
            <a:endParaRPr lang="en-IE" dirty="0" smtClean="0">
              <a:solidFill>
                <a:schemeClr val="bg1"/>
              </a:solidFill>
            </a:endParaRPr>
          </a:p>
        </p:txBody>
      </p:sp>
    </p:spTree>
    <p:extLst>
      <p:ext uri="{BB962C8B-B14F-4D97-AF65-F5344CB8AC3E}">
        <p14:creationId xmlns:p14="http://schemas.microsoft.com/office/powerpoint/2010/main" val="1155256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967" y="1012496"/>
            <a:ext cx="8805148" cy="3139321"/>
          </a:xfrm>
          <a:prstGeom prst="rect">
            <a:avLst/>
          </a:prstGeom>
          <a:noFill/>
        </p:spPr>
        <p:txBody>
          <a:bodyPr wrap="square" rtlCol="0">
            <a:spAutoFit/>
          </a:bodyPr>
          <a:lstStyle/>
          <a:p>
            <a:r>
              <a:rPr lang="en-US" dirty="0" smtClean="0">
                <a:solidFill>
                  <a:schemeClr val="tx2"/>
                </a:solidFill>
              </a:rPr>
              <a:t>Anyone who has an account with the broker or effects a transaction with a </a:t>
            </a:r>
          </a:p>
          <a:p>
            <a:r>
              <a:rPr lang="en-US" dirty="0" smtClean="0">
                <a:solidFill>
                  <a:schemeClr val="tx2"/>
                </a:solidFill>
              </a:rPr>
              <a:t>broker– either directly or where the broker receives compensation because the </a:t>
            </a:r>
          </a:p>
          <a:p>
            <a:r>
              <a:rPr lang="en-US" dirty="0" smtClean="0">
                <a:solidFill>
                  <a:schemeClr val="tx2"/>
                </a:solidFill>
              </a:rPr>
              <a:t>customer effected a transaction</a:t>
            </a:r>
          </a:p>
          <a:p>
            <a:r>
              <a:rPr lang="en-US" dirty="0">
                <a:solidFill>
                  <a:schemeClr val="tx2"/>
                </a:solidFill>
              </a:rPr>
              <a:t>	</a:t>
            </a:r>
            <a:r>
              <a:rPr lang="en-US" dirty="0" smtClean="0">
                <a:solidFill>
                  <a:schemeClr val="tx2"/>
                </a:solidFill>
              </a:rPr>
              <a:t>e.g. a private placement where broker is acting as placement agent</a:t>
            </a:r>
          </a:p>
          <a:p>
            <a:endParaRPr lang="en-US" dirty="0">
              <a:solidFill>
                <a:schemeClr val="tx2"/>
              </a:solidFill>
            </a:endParaRPr>
          </a:p>
          <a:p>
            <a:r>
              <a:rPr lang="en-US" dirty="0" smtClean="0">
                <a:solidFill>
                  <a:schemeClr val="tx2"/>
                </a:solidFill>
              </a:rPr>
              <a:t>And the broker recommended the transaction, investment strategy or</a:t>
            </a:r>
          </a:p>
          <a:p>
            <a:r>
              <a:rPr lang="en-US" dirty="0" smtClean="0">
                <a:solidFill>
                  <a:schemeClr val="tx2"/>
                </a:solidFill>
              </a:rPr>
              <a:t>that the customer hold a security</a:t>
            </a:r>
          </a:p>
          <a:p>
            <a:endParaRPr lang="en-US" dirty="0">
              <a:solidFill>
                <a:schemeClr val="tx2"/>
              </a:solidFill>
            </a:endParaRPr>
          </a:p>
          <a:p>
            <a:r>
              <a:rPr lang="en-US" dirty="0" smtClean="0">
                <a:solidFill>
                  <a:schemeClr val="tx2"/>
                </a:solidFill>
              </a:rPr>
              <a:t>Example: you send research and recommend a security to a friend, and (s)he later</a:t>
            </a:r>
          </a:p>
          <a:p>
            <a:r>
              <a:rPr lang="en-US" dirty="0" smtClean="0">
                <a:solidFill>
                  <a:schemeClr val="tx2"/>
                </a:solidFill>
              </a:rPr>
              <a:t>effects a trade in that security with you; but she is not a customer if (s)he effects </a:t>
            </a:r>
          </a:p>
          <a:p>
            <a:r>
              <a:rPr lang="en-US" dirty="0" smtClean="0">
                <a:solidFill>
                  <a:schemeClr val="tx2"/>
                </a:solidFill>
              </a:rPr>
              <a:t>the trade  elsewhere</a:t>
            </a:r>
            <a:endParaRPr lang="en-US" dirty="0">
              <a:solidFill>
                <a:schemeClr val="tx2"/>
              </a:solidFill>
            </a:endParaRPr>
          </a:p>
        </p:txBody>
      </p:sp>
      <p:sp>
        <p:nvSpPr>
          <p:cNvPr id="5" name="Title 1"/>
          <p:cNvSpPr>
            <a:spLocks noGrp="1"/>
          </p:cNvSpPr>
          <p:nvPr>
            <p:ph type="title"/>
          </p:nvPr>
        </p:nvSpPr>
        <p:spPr>
          <a:xfrm>
            <a:off x="0" y="624468"/>
            <a:ext cx="8686513" cy="213172"/>
          </a:xfrm>
        </p:spPr>
        <p:txBody>
          <a:bodyPr/>
          <a:lstStyle/>
          <a:p>
            <a:pPr algn="l"/>
            <a:r>
              <a:rPr lang="en-US" dirty="0" smtClean="0"/>
              <a:t>Customer</a:t>
            </a:r>
            <a:br>
              <a:rPr lang="en-US" dirty="0" smtClean="0"/>
            </a:br>
            <a:endParaRPr lang="en-IE" dirty="0" smtClean="0"/>
          </a:p>
        </p:txBody>
      </p:sp>
    </p:spTree>
    <p:extLst>
      <p:ext uri="{BB962C8B-B14F-4D97-AF65-F5344CB8AC3E}">
        <p14:creationId xmlns:p14="http://schemas.microsoft.com/office/powerpoint/2010/main" val="2057012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771" y="837640"/>
            <a:ext cx="7983276" cy="2585323"/>
          </a:xfrm>
          <a:prstGeom prst="rect">
            <a:avLst/>
          </a:prstGeom>
          <a:noFill/>
        </p:spPr>
        <p:txBody>
          <a:bodyPr wrap="none" rtlCol="0">
            <a:spAutoFit/>
          </a:bodyPr>
          <a:lstStyle/>
          <a:p>
            <a:endParaRPr lang="en-US" dirty="0"/>
          </a:p>
          <a:p>
            <a:r>
              <a:rPr lang="en-US" dirty="0" smtClean="0">
                <a:solidFill>
                  <a:schemeClr val="tx2"/>
                </a:solidFill>
              </a:rPr>
              <a:t>This is a facts and circumstances test</a:t>
            </a:r>
          </a:p>
          <a:p>
            <a:endParaRPr lang="en-US" dirty="0">
              <a:solidFill>
                <a:schemeClr val="tx2"/>
              </a:solidFill>
            </a:endParaRPr>
          </a:p>
          <a:p>
            <a:r>
              <a:rPr lang="en-US" dirty="0" smtClean="0">
                <a:solidFill>
                  <a:schemeClr val="tx2"/>
                </a:solidFill>
              </a:rPr>
              <a:t>Did the content, context and presentation of a communication or series of</a:t>
            </a:r>
          </a:p>
          <a:p>
            <a:r>
              <a:rPr lang="en-US" dirty="0" smtClean="0">
                <a:solidFill>
                  <a:schemeClr val="tx2"/>
                </a:solidFill>
              </a:rPr>
              <a:t>communications involve a call to action or suggest that the customer engage </a:t>
            </a:r>
          </a:p>
          <a:p>
            <a:r>
              <a:rPr lang="en-US" dirty="0" smtClean="0">
                <a:solidFill>
                  <a:schemeClr val="tx2"/>
                </a:solidFill>
              </a:rPr>
              <a:t>in a security transaction?</a:t>
            </a:r>
          </a:p>
          <a:p>
            <a:endParaRPr lang="en-US" dirty="0">
              <a:solidFill>
                <a:schemeClr val="tx2"/>
              </a:solidFill>
            </a:endParaRPr>
          </a:p>
          <a:p>
            <a:r>
              <a:rPr lang="en-US" dirty="0" smtClean="0">
                <a:solidFill>
                  <a:schemeClr val="tx2"/>
                </a:solidFill>
              </a:rPr>
              <a:t>It also includes an affirmative recommendation to hold a security</a:t>
            </a:r>
          </a:p>
          <a:p>
            <a:r>
              <a:rPr lang="en-US" dirty="0" smtClean="0">
                <a:solidFill>
                  <a:schemeClr val="tx2"/>
                </a:solidFill>
              </a:rPr>
              <a:t>or to follow a specific investment strategy </a:t>
            </a:r>
            <a:endParaRPr lang="en-US" dirty="0">
              <a:solidFill>
                <a:schemeClr val="tx2"/>
              </a:solidFill>
            </a:endParaRPr>
          </a:p>
        </p:txBody>
      </p:sp>
      <p:sp>
        <p:nvSpPr>
          <p:cNvPr id="5" name="Title 1"/>
          <p:cNvSpPr>
            <a:spLocks noGrp="1"/>
          </p:cNvSpPr>
          <p:nvPr>
            <p:ph type="title"/>
          </p:nvPr>
        </p:nvSpPr>
        <p:spPr>
          <a:xfrm>
            <a:off x="0" y="624468"/>
            <a:ext cx="8686513" cy="213172"/>
          </a:xfrm>
        </p:spPr>
        <p:txBody>
          <a:bodyPr/>
          <a:lstStyle/>
          <a:p>
            <a:pPr algn="l"/>
            <a:r>
              <a:rPr lang="en-US" dirty="0" smtClean="0"/>
              <a:t>Recommend</a:t>
            </a:r>
            <a:br>
              <a:rPr lang="en-US" dirty="0" smtClean="0"/>
            </a:br>
            <a:endParaRPr lang="en-IE" dirty="0" smtClean="0"/>
          </a:p>
        </p:txBody>
      </p:sp>
    </p:spTree>
    <p:extLst>
      <p:ext uri="{BB962C8B-B14F-4D97-AF65-F5344CB8AC3E}">
        <p14:creationId xmlns:p14="http://schemas.microsoft.com/office/powerpoint/2010/main" val="77442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RFG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Genesis.thmx</Template>
  <TotalTime>10107</TotalTime>
  <Words>995</Words>
  <Application>Microsoft Office PowerPoint</Application>
  <PresentationFormat>On-screen Show (4:3)</PresentationFormat>
  <Paragraphs>217</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RFG Theme</vt:lpstr>
      <vt:lpstr>         May 15, 2014   </vt:lpstr>
      <vt:lpstr>Introductions</vt:lpstr>
      <vt:lpstr>This Way</vt:lpstr>
      <vt:lpstr>Know Your Customer, FINRA Rule 2090 </vt:lpstr>
      <vt:lpstr>Suitability FINRA Rule 2111  </vt:lpstr>
      <vt:lpstr>So Got Any Hot Stock Tips</vt:lpstr>
      <vt:lpstr>Suitability Obligation</vt:lpstr>
      <vt:lpstr>Customer </vt:lpstr>
      <vt:lpstr>Recommend </vt:lpstr>
      <vt:lpstr>Recommendation</vt:lpstr>
      <vt:lpstr>Implicit Recommendations </vt:lpstr>
      <vt:lpstr>Investment Strategies </vt:lpstr>
      <vt:lpstr>Investment Strategies</vt:lpstr>
      <vt:lpstr>Investment Profile   </vt:lpstr>
      <vt:lpstr>The three Tests of Suitability </vt:lpstr>
      <vt:lpstr>Reasonable Basis </vt:lpstr>
      <vt:lpstr>How Can it be Insider Trading?</vt:lpstr>
      <vt:lpstr>Customer Specific </vt:lpstr>
      <vt:lpstr>Quantitative Specific </vt:lpstr>
      <vt:lpstr>Reasonable Diligence </vt:lpstr>
      <vt:lpstr>Customer Fails or Refuses to Supply </vt:lpstr>
      <vt:lpstr>Customer Financial Ability </vt:lpstr>
      <vt:lpstr>The Broker has an Obligation to Work in the Customers Best Interest </vt:lpstr>
      <vt:lpstr>Institutional Investor Exemption</vt:lpstr>
      <vt:lpstr>Q&amp;A</vt:lpstr>
      <vt:lpstr>How MySuitabilityOffice Can Help</vt:lpstr>
      <vt:lpstr>Typical Customer Suitability Rules</vt:lpstr>
      <vt:lpstr>Overview Slide of Suitability Components</vt:lpstr>
      <vt:lpstr>Contact Details</vt:lpstr>
    </vt:vector>
  </TitlesOfParts>
  <Company>New York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Simplified</dc:title>
  <dc:creator>Mario Sampedro</dc:creator>
  <cp:lastModifiedBy>Morris Simkin</cp:lastModifiedBy>
  <cp:revision>1413</cp:revision>
  <cp:lastPrinted>2014-02-24T22:00:48Z</cp:lastPrinted>
  <dcterms:created xsi:type="dcterms:W3CDTF">2012-02-27T16:16:18Z</dcterms:created>
  <dcterms:modified xsi:type="dcterms:W3CDTF">2014-05-15T16:35:07Z</dcterms:modified>
</cp:coreProperties>
</file>